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0750"/>
          </a:xfrm>
          <a:prstGeom prst="rect">
            <a:avLst/>
          </a:prstGeom>
          <a:solidFill>
            <a:srgbClr val="0CDA9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622006" y="1197025"/>
            <a:ext cx="1899987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2000"/>
              </a:spcAft>
              <a:buNone/>
            </a:pPr>
            <a:r>
              <a:rPr lang="en-US" sz="20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HRI Milipol 2026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2602790" y="1746200"/>
            <a:ext cx="3938421" cy="561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800"/>
              </a:spcAft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Progress Update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3012207" y="2409676"/>
            <a:ext cx="3119586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400"/>
              </a:spcAft>
              <a:buNone/>
            </a:pPr>
            <a:r>
              <a:rPr lang="en-US" sz="14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Chemical Spill Demo - Ghost Vision 60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894165" y="2669977"/>
            <a:ext cx="5355669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400"/>
              </a:spcAft>
              <a:buNone/>
            </a:pPr>
            <a:r>
              <a:rPr lang="en-US" sz="14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STT/TTS Loop, FR on the Move, VLM Testing, DYNO Orchestrator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939927" y="3235077"/>
            <a:ext cx="1264146" cy="323850"/>
          </a:xfrm>
          <a:prstGeom prst="roundRect">
            <a:avLst>
              <a:gd name="adj" fmla="val 62745"/>
            </a:avLst>
          </a:prstGeom>
          <a:solidFill>
            <a:srgbClr val="0CDA90">
              <a:alpha val="8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203353" y="3320802"/>
            <a:ext cx="75204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March 2026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81000" y="4857750"/>
            <a:ext cx="939823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484F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Klass Engineering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159353" y="4857750"/>
            <a:ext cx="61572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484F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780901"/>
            <a:ext cx="9144000" cy="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1000" y="203150"/>
            <a:ext cx="85496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ACHIEVEMENT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81000" y="346025"/>
            <a:ext cx="8549640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Speech Loop: STT + TTS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81000" y="917377"/>
            <a:ext cx="4498330" cy="3068687"/>
          </a:xfrm>
          <a:prstGeom prst="roundRect">
            <a:avLst>
              <a:gd name="adj" fmla="val 2483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17475" y="1053852"/>
            <a:ext cx="4225379" cy="396627"/>
          </a:xfrm>
          <a:prstGeom prst="roundRect">
            <a:avLst>
              <a:gd name="adj" fmla="val 12808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536525" y="1053852"/>
            <a:ext cx="0" cy="396627"/>
          </a:xfrm>
          <a:prstGeom prst="line">
            <a:avLst/>
          </a:prstGeom>
          <a:noFill/>
          <a:ln w="38100">
            <a:solidFill>
              <a:srgbClr val="0CDA9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7076" y="1117253"/>
            <a:ext cx="406396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Push-to-Talk (Operator)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57076" y="1272778"/>
            <a:ext cx="406396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00"/>
              </a:spcBef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MediaRecorder, WebM/Opus, 250ms chunks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475222" y="1488579"/>
            <a:ext cx="430988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17475" y="1644104"/>
            <a:ext cx="4225379" cy="396627"/>
          </a:xfrm>
          <a:prstGeom prst="roundRect">
            <a:avLst>
              <a:gd name="adj" fmla="val 12808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536525" y="1644104"/>
            <a:ext cx="0" cy="396627"/>
          </a:xfrm>
          <a:prstGeom prst="line">
            <a:avLst/>
          </a:prstGeom>
          <a:noFill/>
          <a:ln w="38100">
            <a:solidFill>
              <a:srgbClr val="0CDA9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57076" y="1707505"/>
            <a:ext cx="406396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STT Server (Kognigate :43008)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57076" y="1863030"/>
            <a:ext cx="406396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00"/>
              </a:spcBef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Whisper ASR, real-time transcripts via WS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475222" y="2078831"/>
            <a:ext cx="430988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17475" y="2234357"/>
            <a:ext cx="4225379" cy="396627"/>
          </a:xfrm>
          <a:prstGeom prst="roundRect">
            <a:avLst>
              <a:gd name="adj" fmla="val 12808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536525" y="2234357"/>
            <a:ext cx="0" cy="396627"/>
          </a:xfrm>
          <a:prstGeom prst="line">
            <a:avLst/>
          </a:prstGeom>
          <a:noFill/>
          <a:ln w="38100">
            <a:solidFill>
              <a:srgbClr val="3B86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57076" y="2297757"/>
            <a:ext cx="406396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Orchestrator Processing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57076" y="2453283"/>
            <a:ext cx="406396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00"/>
              </a:spcBef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Transcript -&gt; user_intent -&gt; LLM plan generation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75222" y="2669084"/>
            <a:ext cx="430988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17475" y="2824609"/>
            <a:ext cx="4225379" cy="396627"/>
          </a:xfrm>
          <a:prstGeom prst="roundRect">
            <a:avLst>
              <a:gd name="adj" fmla="val 12808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Shape 20"/>
          <p:cNvSpPr/>
          <p:nvPr/>
        </p:nvSpPr>
        <p:spPr>
          <a:xfrm>
            <a:off x="536525" y="2824609"/>
            <a:ext cx="0" cy="396627"/>
          </a:xfrm>
          <a:prstGeom prst="line">
            <a:avLst/>
          </a:prstGeom>
          <a:noFill/>
          <a:ln w="38100">
            <a:solidFill>
              <a:srgbClr val="3B86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7076" y="2888010"/>
            <a:ext cx="406396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TTS Server (:8200)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57076" y="3043535"/>
            <a:ext cx="406396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00"/>
              </a:spcBef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CosyVoice3 Singlish, POST /tts -&gt; WAV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475222" y="3259336"/>
            <a:ext cx="430988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17475" y="3414861"/>
            <a:ext cx="4225379" cy="396627"/>
          </a:xfrm>
          <a:prstGeom prst="roundRect">
            <a:avLst>
              <a:gd name="adj" fmla="val 12808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Shape 25"/>
          <p:cNvSpPr/>
          <p:nvPr/>
        </p:nvSpPr>
        <p:spPr>
          <a:xfrm>
            <a:off x="536525" y="3414861"/>
            <a:ext cx="0" cy="396627"/>
          </a:xfrm>
          <a:prstGeom prst="line">
            <a:avLst/>
          </a:prstGeom>
          <a:noFill/>
          <a:ln w="38100">
            <a:solidFill>
              <a:srgbClr val="0CDA9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57076" y="3478262"/>
            <a:ext cx="406396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Dashboard Audio Playback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57076" y="3633788"/>
            <a:ext cx="406396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00"/>
              </a:spcBef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Base64 WAV -&gt; Audio element auto-play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5082480" y="917377"/>
            <a:ext cx="3680520" cy="1383953"/>
          </a:xfrm>
          <a:prstGeom prst="roundRect">
            <a:avLst>
              <a:gd name="adj" fmla="val 5506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5218956" y="1053852"/>
            <a:ext cx="347572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What's Working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5218956" y="1301502"/>
            <a:ext cx="347572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bidirectional voice loop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5218956" y="1453902"/>
            <a:ext cx="347572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waveform visualization (mic + TTS)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5218956" y="1606302"/>
            <a:ext cx="347572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Transcript history in conversation panel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5218956" y="1758702"/>
            <a:ext cx="347572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 action triggers TTS broadcast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5218956" y="1961852"/>
            <a:ext cx="780901" cy="203002"/>
          </a:xfrm>
          <a:prstGeom prst="roundRect">
            <a:avLst>
              <a:gd name="adj" fmla="val 18768"/>
            </a:avLst>
          </a:prstGeom>
          <a:solidFill>
            <a:srgbClr val="0CDA90">
              <a:alpha val="12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7" name="Text 35"/>
          <p:cNvSpPr/>
          <p:nvPr/>
        </p:nvSpPr>
        <p:spPr>
          <a:xfrm>
            <a:off x="5329982" y="1996678"/>
            <a:ext cx="57002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WORKING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5082480" y="2402830"/>
            <a:ext cx="3680520" cy="457200"/>
          </a:xfrm>
          <a:prstGeom prst="roundRect">
            <a:avLst>
              <a:gd name="adj" fmla="val 11111"/>
            </a:avLst>
          </a:prstGeom>
          <a:solidFill>
            <a:srgbClr val="3B86FF">
              <a:alpha val="8000"/>
            </a:srgbClr>
          </a:solidFill>
          <a:ln w="9525">
            <a:solidFill>
              <a:srgbClr val="3B86FF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9" name="Text 37"/>
          <p:cNvSpPr/>
          <p:nvPr/>
        </p:nvSpPr>
        <p:spPr>
          <a:xfrm>
            <a:off x="5168205" y="2488555"/>
            <a:ext cx="357925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Video (SharePoint)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5168205" y="2621905"/>
            <a:ext cx="3579251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Speech STT + TTS loop demonstration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885676"/>
            <a:ext cx="9144000" cy="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1000" y="253901"/>
            <a:ext cx="85496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ACHIEVEMENT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81000" y="396776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 on the Move + Dashboard Integration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81000" y="1098352"/>
            <a:ext cx="4064050" cy="2784128"/>
          </a:xfrm>
          <a:prstGeom prst="roundRect">
            <a:avLst>
              <a:gd name="adj" fmla="val 2737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42925" y="1260277"/>
            <a:ext cx="3815004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13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 Pipeline (5 FPS)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2925" y="1561802"/>
            <a:ext cx="3740200" cy="38100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69875" y="1638002"/>
            <a:ext cx="228600" cy="228600"/>
          </a:xfrm>
          <a:prstGeom prst="roundRect">
            <a:avLst>
              <a:gd name="adj" fmla="val 50000"/>
            </a:avLst>
          </a:prstGeom>
          <a:solidFill>
            <a:srgbClr val="0CDA9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752326" y="1685627"/>
            <a:ext cx="6497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999976" y="1680865"/>
            <a:ext cx="2533468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Camera capture (Ghost PC :8889/cam/jpeg)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42925" y="1993553"/>
            <a:ext cx="3740200" cy="38100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669875" y="2069753"/>
            <a:ext cx="228600" cy="228600"/>
          </a:xfrm>
          <a:prstGeom prst="roundRect">
            <a:avLst>
              <a:gd name="adj" fmla="val 50000"/>
            </a:avLst>
          </a:prstGeom>
          <a:solidFill>
            <a:srgbClr val="0CDA9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752326" y="2117378"/>
            <a:ext cx="6497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999976" y="2112615"/>
            <a:ext cx="239654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Edge Proxy FR loop (JPEG every 200ms)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42925" y="2425303"/>
            <a:ext cx="3740200" cy="38100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669875" y="2501503"/>
            <a:ext cx="228600" cy="228600"/>
          </a:xfrm>
          <a:prstGeom prst="roundRect">
            <a:avLst>
              <a:gd name="adj" fmla="val 50000"/>
            </a:avLst>
          </a:prstGeom>
          <a:solidFill>
            <a:srgbClr val="0CDA9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752326" y="2549128"/>
            <a:ext cx="6497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999976" y="2544366"/>
            <a:ext cx="222105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 Server (SCRFD + ViT + ByteTrack)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42925" y="2857054"/>
            <a:ext cx="3740200" cy="38100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669875" y="2933254"/>
            <a:ext cx="228600" cy="228600"/>
          </a:xfrm>
          <a:prstGeom prst="roundRect">
            <a:avLst>
              <a:gd name="adj" fmla="val 50000"/>
            </a:avLst>
          </a:prstGeom>
          <a:solidFill>
            <a:srgbClr val="0CDA9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752326" y="2980879"/>
            <a:ext cx="6497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999976" y="2976116"/>
            <a:ext cx="226477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Detections broadcast via /fr WebSocket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42925" y="3288804"/>
            <a:ext cx="3740200" cy="38100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669875" y="3365004"/>
            <a:ext cx="228600" cy="228600"/>
          </a:xfrm>
          <a:prstGeom prst="roundRect">
            <a:avLst>
              <a:gd name="adj" fmla="val 50000"/>
            </a:avLst>
          </a:prstGeom>
          <a:solidFill>
            <a:srgbClr val="0CDA9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752326" y="3412629"/>
            <a:ext cx="6497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999976" y="3407866"/>
            <a:ext cx="255882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Dashboard overlay (bboxes + identity labels)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81000" y="4009430"/>
            <a:ext cx="4064050" cy="539502"/>
          </a:xfrm>
          <a:prstGeom prst="roundRect">
            <a:avLst>
              <a:gd name="adj" fmla="val 9416"/>
            </a:avLst>
          </a:prstGeom>
          <a:solidFill>
            <a:srgbClr val="3B86FF">
              <a:alpha val="8000"/>
            </a:srgbClr>
          </a:solidFill>
          <a:ln w="9525">
            <a:solidFill>
              <a:srgbClr val="3B86FF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8" name="Text 26"/>
          <p:cNvSpPr/>
          <p:nvPr/>
        </p:nvSpPr>
        <p:spPr>
          <a:xfrm>
            <a:off x="492026" y="4120455"/>
            <a:ext cx="391883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Video (SharePoint):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92026" y="4253805"/>
            <a:ext cx="391883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9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 on the move + dashboard integration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698950" y="1098352"/>
            <a:ext cx="4064050" cy="3167807"/>
          </a:xfrm>
          <a:prstGeom prst="roundRect">
            <a:avLst>
              <a:gd name="adj" fmla="val 2405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4860875" y="1260277"/>
            <a:ext cx="3815004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13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Dashboard Features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4860875" y="1561802"/>
            <a:ext cx="3740200" cy="434876"/>
          </a:xfrm>
          <a:prstGeom prst="roundRect">
            <a:avLst>
              <a:gd name="adj" fmla="val 11681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3" name="Shape 31"/>
          <p:cNvSpPr/>
          <p:nvPr/>
        </p:nvSpPr>
        <p:spPr>
          <a:xfrm>
            <a:off x="4879925" y="1561802"/>
            <a:ext cx="0" cy="434876"/>
          </a:xfrm>
          <a:prstGeom prst="line">
            <a:avLst/>
          </a:prstGeom>
          <a:noFill/>
          <a:ln w="38100">
            <a:solidFill>
              <a:srgbClr val="0CDA9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025926" y="1638002"/>
            <a:ext cx="351716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bounding boxes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025926" y="1806178"/>
            <a:ext cx="351716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Scaled to video display, color-coded: known (teal) vs unknown (orange)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4860875" y="2047429"/>
            <a:ext cx="3740200" cy="434876"/>
          </a:xfrm>
          <a:prstGeom prst="roundRect">
            <a:avLst>
              <a:gd name="adj" fmla="val 11681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7" name="Shape 35"/>
          <p:cNvSpPr/>
          <p:nvPr/>
        </p:nvSpPr>
        <p:spPr>
          <a:xfrm>
            <a:off x="4879925" y="2047429"/>
            <a:ext cx="0" cy="434876"/>
          </a:xfrm>
          <a:prstGeom prst="line">
            <a:avLst/>
          </a:prstGeom>
          <a:noFill/>
          <a:ln w="38100">
            <a:solidFill>
              <a:srgbClr val="0CDA9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025926" y="2123629"/>
            <a:ext cx="351716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Identity + confidence labels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5025926" y="2291804"/>
            <a:ext cx="351716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Name and confidence % displayed above each bbox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4860875" y="2533055"/>
            <a:ext cx="3740200" cy="434876"/>
          </a:xfrm>
          <a:prstGeom prst="roundRect">
            <a:avLst>
              <a:gd name="adj" fmla="val 11681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1" name="Shape 39"/>
          <p:cNvSpPr/>
          <p:nvPr/>
        </p:nvSpPr>
        <p:spPr>
          <a:xfrm>
            <a:off x="4879925" y="2533055"/>
            <a:ext cx="0" cy="434876"/>
          </a:xfrm>
          <a:prstGeom prst="line">
            <a:avLst/>
          </a:prstGeom>
          <a:noFill/>
          <a:ln w="38100">
            <a:solidFill>
              <a:srgbClr val="0CDA9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025926" y="2609255"/>
            <a:ext cx="351716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 Temporal Analyzer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5025926" y="2777430"/>
            <a:ext cx="351716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10s sliding window, 5s consistency, 60% presence threshold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4860875" y="3018681"/>
            <a:ext cx="3740200" cy="549176"/>
          </a:xfrm>
          <a:prstGeom prst="roundRect">
            <a:avLst>
              <a:gd name="adj" fmla="val 9250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5" name="Shape 43"/>
          <p:cNvSpPr/>
          <p:nvPr/>
        </p:nvSpPr>
        <p:spPr>
          <a:xfrm>
            <a:off x="4879925" y="3018681"/>
            <a:ext cx="0" cy="549176"/>
          </a:xfrm>
          <a:prstGeom prst="line">
            <a:avLst/>
          </a:prstGeom>
          <a:noFill/>
          <a:ln w="38100">
            <a:solidFill>
              <a:srgbClr val="0CDA9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025926" y="3094881"/>
            <a:ext cx="351716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Orchestrator integration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5025926" y="3263057"/>
            <a:ext cx="35171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 detections sent via /edge WS to FRTemporalAnalyzer for identity confirmation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4860875" y="3618607"/>
            <a:ext cx="3740200" cy="434876"/>
          </a:xfrm>
          <a:prstGeom prst="roundRect">
            <a:avLst>
              <a:gd name="adj" fmla="val 11681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9" name="Shape 47"/>
          <p:cNvSpPr/>
          <p:nvPr/>
        </p:nvSpPr>
        <p:spPr>
          <a:xfrm>
            <a:off x="4879925" y="3618607"/>
            <a:ext cx="0" cy="434876"/>
          </a:xfrm>
          <a:prstGeom prst="line">
            <a:avLst/>
          </a:prstGeom>
          <a:noFill/>
          <a:ln w="38100">
            <a:solidFill>
              <a:srgbClr val="0CDA90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5025926" y="3694807"/>
            <a:ext cx="351716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Auto-reconnect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5025926" y="3862983"/>
            <a:ext cx="351716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2s backoff on FR WebSocket disconnect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4698950" y="4469309"/>
            <a:ext cx="780901" cy="203002"/>
          </a:xfrm>
          <a:prstGeom prst="roundRect">
            <a:avLst>
              <a:gd name="adj" fmla="val 18768"/>
            </a:avLst>
          </a:prstGeom>
          <a:solidFill>
            <a:srgbClr val="0CDA90">
              <a:alpha val="12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3" name="Text 51"/>
          <p:cNvSpPr/>
          <p:nvPr/>
        </p:nvSpPr>
        <p:spPr>
          <a:xfrm>
            <a:off x="4809976" y="4504134"/>
            <a:ext cx="57002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WORKING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780901"/>
            <a:ext cx="9144000" cy="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1000" y="203150"/>
            <a:ext cx="85496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ACHIEVEMENT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81000" y="346025"/>
            <a:ext cx="8549640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VLM Preliminary Testing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81000" y="917377"/>
            <a:ext cx="4089350" cy="1725960"/>
          </a:xfrm>
          <a:prstGeom prst="roundRect">
            <a:avLst>
              <a:gd name="adj" fmla="val 4415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92026" y="1028402"/>
            <a:ext cx="394464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VLM Pipeline in DYNO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92026" y="1231553"/>
            <a:ext cx="3867299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501551" y="1231553"/>
            <a:ext cx="0" cy="234851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9926" y="1282303"/>
            <a:ext cx="374395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SCAN_AREA triggered by orchestrator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92026" y="1491704"/>
            <a:ext cx="3867299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501551" y="1491704"/>
            <a:ext cx="0" cy="234851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9926" y="1542455"/>
            <a:ext cx="374395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Frame capture via Edge Proxy (MediaMTX)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92026" y="1751856"/>
            <a:ext cx="3867299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501551" y="1751856"/>
            <a:ext cx="0" cy="234851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99926" y="1802606"/>
            <a:ext cx="374395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JPEG base64 + prompt -&gt; modelapi (OpenAI API)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92026" y="2012007"/>
            <a:ext cx="3867299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501551" y="2012007"/>
            <a:ext cx="0" cy="234851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9926" y="2062758"/>
            <a:ext cx="374395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Analysis returned: hazards, casualties, objects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92026" y="2272159"/>
            <a:ext cx="3867299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Shape 18"/>
          <p:cNvSpPr/>
          <p:nvPr/>
        </p:nvSpPr>
        <p:spPr>
          <a:xfrm>
            <a:off x="501551" y="2272159"/>
            <a:ext cx="0" cy="234851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99926" y="2322909"/>
            <a:ext cx="374395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Replan trigger: keywords or interesting=true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381000" y="2719536"/>
            <a:ext cx="4089350" cy="1205657"/>
          </a:xfrm>
          <a:prstGeom prst="roundRect">
            <a:avLst>
              <a:gd name="adj" fmla="val 6320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492026" y="2830562"/>
            <a:ext cx="394464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Tested Capabilities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92026" y="3033713"/>
            <a:ext cx="394464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Scene description and object identification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492026" y="3173313"/>
            <a:ext cx="394464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Hazard classification from visual input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92026" y="3312914"/>
            <a:ext cx="394464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Casualty detection and status assessment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492026" y="3452515"/>
            <a:ext cx="394464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 with dynamic replanning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492026" y="3630216"/>
            <a:ext cx="667792" cy="183952"/>
          </a:xfrm>
          <a:prstGeom prst="roundRect">
            <a:avLst>
              <a:gd name="adj" fmla="val 20712"/>
            </a:avLst>
          </a:prstGeom>
          <a:solidFill>
            <a:srgbClr val="0CDA90">
              <a:alpha val="12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9" name="Text 27"/>
          <p:cNvSpPr/>
          <p:nvPr/>
        </p:nvSpPr>
        <p:spPr>
          <a:xfrm>
            <a:off x="577751" y="3665041"/>
            <a:ext cx="50626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WORKING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381000" y="4026694"/>
            <a:ext cx="1463576" cy="183952"/>
          </a:xfrm>
          <a:prstGeom prst="roundRect">
            <a:avLst>
              <a:gd name="adj" fmla="val 20712"/>
            </a:avLst>
          </a:prstGeom>
          <a:solidFill>
            <a:srgbClr val="3B86FF">
              <a:alpha val="8000"/>
            </a:srgbClr>
          </a:solidFill>
          <a:ln w="9525">
            <a:solidFill>
              <a:srgbClr val="3B86FF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466725" y="4061520"/>
            <a:ext cx="131796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Model: Qwen3.5-122B-A10B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4673501" y="917377"/>
            <a:ext cx="4089499" cy="1529358"/>
          </a:xfrm>
          <a:prstGeom prst="roundRect">
            <a:avLst>
              <a:gd name="adj" fmla="val 4982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3" name="Text 31"/>
          <p:cNvSpPr/>
          <p:nvPr/>
        </p:nvSpPr>
        <p:spPr>
          <a:xfrm>
            <a:off x="4784527" y="1028402"/>
            <a:ext cx="3944797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Scene Use Cases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4784527" y="1231553"/>
            <a:ext cx="3867448" cy="342751"/>
          </a:xfrm>
          <a:prstGeom prst="roundRect">
            <a:avLst>
              <a:gd name="adj" fmla="val 11116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5" name="Shape 33"/>
          <p:cNvSpPr/>
          <p:nvPr/>
        </p:nvSpPr>
        <p:spPr>
          <a:xfrm>
            <a:off x="4794052" y="1231553"/>
            <a:ext cx="0" cy="342751"/>
          </a:xfrm>
          <a:prstGeom prst="line">
            <a:avLst/>
          </a:prstGeom>
          <a:noFill/>
          <a:ln w="19050">
            <a:solidFill>
              <a:srgbClr val="3B86F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92427" y="1282303"/>
            <a:ext cx="374411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Scene 1: Office Tables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4892427" y="1428304"/>
            <a:ext cx="3744111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00"/>
              </a:spcBef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Detect unconscious workers, assess gas exposure risk</a:t>
            </a:r>
            <a:endParaRPr lang="en-US" sz="700" dirty="0"/>
          </a:p>
        </p:txBody>
      </p:sp>
      <p:sp>
        <p:nvSpPr>
          <p:cNvPr id="38" name="Text 36"/>
          <p:cNvSpPr/>
          <p:nvPr/>
        </p:nvSpPr>
        <p:spPr>
          <a:xfrm>
            <a:off x="4784527" y="1599605"/>
            <a:ext cx="3867448" cy="342751"/>
          </a:xfrm>
          <a:prstGeom prst="roundRect">
            <a:avLst>
              <a:gd name="adj" fmla="val 11116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9" name="Shape 37"/>
          <p:cNvSpPr/>
          <p:nvPr/>
        </p:nvSpPr>
        <p:spPr>
          <a:xfrm>
            <a:off x="4794052" y="1599605"/>
            <a:ext cx="0" cy="342751"/>
          </a:xfrm>
          <a:prstGeom prst="line">
            <a:avLst/>
          </a:prstGeom>
          <a:noFill/>
          <a:ln w="19050">
            <a:solidFill>
              <a:srgbClr val="3B86FF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892427" y="1650355"/>
            <a:ext cx="374411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Scene 2: Stacked Boxes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892427" y="1796355"/>
            <a:ext cx="3744111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00"/>
              </a:spcBef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trapped worker, assess structural hazards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4784527" y="1967657"/>
            <a:ext cx="3867448" cy="342751"/>
          </a:xfrm>
          <a:prstGeom prst="roundRect">
            <a:avLst>
              <a:gd name="adj" fmla="val 11116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3" name="Shape 41"/>
          <p:cNvSpPr/>
          <p:nvPr/>
        </p:nvSpPr>
        <p:spPr>
          <a:xfrm>
            <a:off x="4794052" y="1967657"/>
            <a:ext cx="0" cy="342751"/>
          </a:xfrm>
          <a:prstGeom prst="line">
            <a:avLst/>
          </a:prstGeom>
          <a:noFill/>
          <a:ln w="19050">
            <a:solidFill>
              <a:srgbClr val="3B86F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92427" y="2018407"/>
            <a:ext cx="374411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Scene 3: Chemical Spill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4892427" y="2164407"/>
            <a:ext cx="3744111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00"/>
              </a:spcBef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Locate spill source, identify hazmat containers, detect vapor</a:t>
            </a:r>
            <a:endParaRPr lang="en-US" sz="700" dirty="0"/>
          </a:p>
        </p:txBody>
      </p:sp>
      <p:sp>
        <p:nvSpPr>
          <p:cNvPr id="46" name="Text 44"/>
          <p:cNvSpPr/>
          <p:nvPr/>
        </p:nvSpPr>
        <p:spPr>
          <a:xfrm>
            <a:off x="4673501" y="2522934"/>
            <a:ext cx="4089499" cy="844004"/>
          </a:xfrm>
          <a:prstGeom prst="roundRect">
            <a:avLst>
              <a:gd name="adj" fmla="val 9028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7" name="Text 45"/>
          <p:cNvSpPr/>
          <p:nvPr/>
        </p:nvSpPr>
        <p:spPr>
          <a:xfrm>
            <a:off x="4784527" y="2633960"/>
            <a:ext cx="3944797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Also Supports VERIFY_OBJECT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4784527" y="2837111"/>
            <a:ext cx="394479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 VLM pipeline for targeted object verification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4784527" y="2976711"/>
            <a:ext cx="394479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Used in refined plans after SCAN_AREA detects anomalies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4784527" y="3116312"/>
            <a:ext cx="394479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Returns structured analysis with class + confidence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4673501" y="3443139"/>
            <a:ext cx="4089499" cy="425351"/>
          </a:xfrm>
          <a:prstGeom prst="roundRect">
            <a:avLst>
              <a:gd name="adj" fmla="val 11943"/>
            </a:avLst>
          </a:prstGeom>
          <a:solidFill>
            <a:srgbClr val="3B86FF">
              <a:alpha val="8000"/>
            </a:srgbClr>
          </a:solidFill>
          <a:ln w="9525">
            <a:solidFill>
              <a:srgbClr val="3B86FF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2" name="Text 50"/>
          <p:cNvSpPr/>
          <p:nvPr/>
        </p:nvSpPr>
        <p:spPr>
          <a:xfrm>
            <a:off x="4759226" y="3528864"/>
            <a:ext cx="399641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Testing Notes (Capacities):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4759226" y="3643164"/>
            <a:ext cx="399641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VLM preliminary testing documentation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755600"/>
            <a:ext cx="9144000" cy="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1000" y="203150"/>
            <a:ext cx="85496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ACHIEVEMENT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81000" y="346025"/>
            <a:ext cx="8549640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DYNO Orchestrator - Current Progress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81000" y="866626"/>
            <a:ext cx="4102150" cy="1323529"/>
          </a:xfrm>
          <a:prstGeom prst="roundRect">
            <a:avLst>
              <a:gd name="adj" fmla="val 4798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79375" y="965002"/>
            <a:ext cx="398350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DAG-Based Planning (LLM + Verifier)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79375" y="1158627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488900" y="1158627"/>
            <a:ext cx="0" cy="28575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74625" y="1196727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 Planner (Qwen3-Next-80B)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574625" y="1311027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Intent -&gt; JSON plan, retry + temperature escalation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79375" y="1469678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488900" y="1469678"/>
            <a:ext cx="0" cy="28575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74625" y="1507778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DAG Parser + Schema Validation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574625" y="1622078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Dependency graph, sequential/DAG topology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479375" y="1780729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488900" y="1780729"/>
            <a:ext cx="0" cy="28575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74625" y="1818829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Symbolic Verifier (6 rules)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574625" y="1933129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Actions, cycles, orphans, battery, safety, depth</a:t>
            </a:r>
            <a:endParaRPr lang="en-US" sz="700" dirty="0"/>
          </a:p>
        </p:txBody>
      </p:sp>
      <p:sp>
        <p:nvSpPr>
          <p:cNvPr id="19" name="Text 17"/>
          <p:cNvSpPr/>
          <p:nvPr/>
        </p:nvSpPr>
        <p:spPr>
          <a:xfrm>
            <a:off x="381000" y="2253555"/>
            <a:ext cx="4102150" cy="1012478"/>
          </a:xfrm>
          <a:prstGeom prst="roundRect">
            <a:avLst>
              <a:gd name="adj" fmla="val 6272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479375" y="2351931"/>
            <a:ext cx="398350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Dynamic Replanning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79375" y="2545556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Shape 20"/>
          <p:cNvSpPr/>
          <p:nvPr/>
        </p:nvSpPr>
        <p:spPr>
          <a:xfrm>
            <a:off x="488900" y="2545556"/>
            <a:ext cx="0" cy="285750"/>
          </a:xfrm>
          <a:prstGeom prst="line">
            <a:avLst/>
          </a:prstGeom>
          <a:noFill/>
          <a:ln w="19050">
            <a:solidFill>
              <a:srgbClr val="3B86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74625" y="2583656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SCAN_AREA replan trigger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574625" y="2697956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Keywords or interesting=true -&gt; cancel + refine + re-execute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479375" y="2856607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6" name="Shape 24"/>
          <p:cNvSpPr/>
          <p:nvPr/>
        </p:nvSpPr>
        <p:spPr>
          <a:xfrm>
            <a:off x="488900" y="2856607"/>
            <a:ext cx="0" cy="285750"/>
          </a:xfrm>
          <a:prstGeom prst="line">
            <a:avLst/>
          </a:prstGeom>
          <a:noFill/>
          <a:ln w="19050">
            <a:solidFill>
              <a:srgbClr val="3B86F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74625" y="2894707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passing integration tests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574625" y="3009007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Executor + server dynamic replan flow validated</a:t>
            </a:r>
            <a:endParaRPr lang="en-US" sz="700" dirty="0"/>
          </a:p>
        </p:txBody>
      </p:sp>
      <p:sp>
        <p:nvSpPr>
          <p:cNvPr id="29" name="Text 27"/>
          <p:cNvSpPr/>
          <p:nvPr/>
        </p:nvSpPr>
        <p:spPr>
          <a:xfrm>
            <a:off x="381000" y="3329434"/>
            <a:ext cx="4102150" cy="831503"/>
          </a:xfrm>
          <a:prstGeom prst="roundRect">
            <a:avLst>
              <a:gd name="adj" fmla="val 7637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0" name="Text 28"/>
          <p:cNvSpPr/>
          <p:nvPr/>
        </p:nvSpPr>
        <p:spPr>
          <a:xfrm>
            <a:off x="479375" y="3427809"/>
            <a:ext cx="398350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Machine (7 states)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79375" y="3621435"/>
            <a:ext cx="3905399" cy="441127"/>
          </a:xfrm>
          <a:prstGeom prst="roundRect">
            <a:avLst>
              <a:gd name="adj" fmla="val 8637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2" name="Text 30"/>
          <p:cNvSpPr/>
          <p:nvPr/>
        </p:nvSpPr>
        <p:spPr>
          <a:xfrm>
            <a:off x="542776" y="3684836"/>
            <a:ext cx="3854169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0CDA9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IDLE -&gt; LISTENING -&gt; PROCESSING</a:t>
            </a:r>
            <a:endParaRPr lang="en-US" sz="700" dirty="0"/>
          </a:p>
        </p:txBody>
      </p:sp>
      <p:sp>
        <p:nvSpPr>
          <p:cNvPr id="33" name="Text 31"/>
          <p:cNvSpPr/>
          <p:nvPr/>
        </p:nvSpPr>
        <p:spPr>
          <a:xfrm>
            <a:off x="542776" y="3789611"/>
            <a:ext cx="3854169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0CDA9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-&gt; AWAITING_CONFIRM -&gt; EXECUTING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542776" y="3894386"/>
            <a:ext cx="3854169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0CDA9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-&gt; SPEAKING -&gt; IDLE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4660850" y="866626"/>
            <a:ext cx="4102150" cy="1685181"/>
          </a:xfrm>
          <a:prstGeom prst="roundRect">
            <a:avLst>
              <a:gd name="adj" fmla="val 3768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6" name="Text 34"/>
          <p:cNvSpPr/>
          <p:nvPr/>
        </p:nvSpPr>
        <p:spPr>
          <a:xfrm>
            <a:off x="4759226" y="965002"/>
            <a:ext cx="398350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Robot Actions (8 total)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4759226" y="1158627"/>
            <a:ext cx="3905399" cy="190500"/>
          </a:xfrm>
          <a:prstGeom prst="roundRect">
            <a:avLst>
              <a:gd name="adj" fmla="val 20000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8" name="Shape 36"/>
          <p:cNvSpPr/>
          <p:nvPr/>
        </p:nvSpPr>
        <p:spPr>
          <a:xfrm>
            <a:off x="4768751" y="1158627"/>
            <a:ext cx="0" cy="19050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54476" y="1196727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CHECK_BATTERY - edge proxy telemetry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4759226" y="1374428"/>
            <a:ext cx="3905399" cy="190500"/>
          </a:xfrm>
          <a:prstGeom prst="roundRect">
            <a:avLst>
              <a:gd name="adj" fmla="val 20000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1" name="Shape 39"/>
          <p:cNvSpPr/>
          <p:nvPr/>
        </p:nvSpPr>
        <p:spPr>
          <a:xfrm>
            <a:off x="4768751" y="1374428"/>
            <a:ext cx="0" cy="190500"/>
          </a:xfrm>
          <a:prstGeom prst="line">
            <a:avLst/>
          </a:prstGeom>
          <a:noFill/>
          <a:ln w="19050">
            <a:solidFill>
              <a:srgbClr val="F0883E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854476" y="1412528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NAVIGATE - NavigateToPose (partial waypoint)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4759226" y="1590229"/>
            <a:ext cx="3905399" cy="190500"/>
          </a:xfrm>
          <a:prstGeom prst="roundRect">
            <a:avLst>
              <a:gd name="adj" fmla="val 20000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4" name="Shape 42"/>
          <p:cNvSpPr/>
          <p:nvPr/>
        </p:nvSpPr>
        <p:spPr>
          <a:xfrm>
            <a:off x="4768751" y="1590229"/>
            <a:ext cx="0" cy="19050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854476" y="1628329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SCAN_AREA - frame -&gt; VLM -&gt; analysis + replan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4759226" y="1806029"/>
            <a:ext cx="3905399" cy="190500"/>
          </a:xfrm>
          <a:prstGeom prst="roundRect">
            <a:avLst>
              <a:gd name="adj" fmla="val 20000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7" name="Shape 45"/>
          <p:cNvSpPr/>
          <p:nvPr/>
        </p:nvSpPr>
        <p:spPr>
          <a:xfrm>
            <a:off x="4768751" y="1806029"/>
            <a:ext cx="0" cy="19050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854476" y="1844129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IDENTIFY_PERSON - frame -&gt; FR -&gt; identity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4759226" y="2021830"/>
            <a:ext cx="3905399" cy="190500"/>
          </a:xfrm>
          <a:prstGeom prst="roundRect">
            <a:avLst>
              <a:gd name="adj" fmla="val 20000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0" name="Shape 48"/>
          <p:cNvSpPr/>
          <p:nvPr/>
        </p:nvSpPr>
        <p:spPr>
          <a:xfrm>
            <a:off x="4768751" y="2021830"/>
            <a:ext cx="0" cy="19050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854476" y="2059930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VERIFY_OBJECT - frame -&gt; VLM -&gt; verification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4759226" y="2237631"/>
            <a:ext cx="3905399" cy="190500"/>
          </a:xfrm>
          <a:prstGeom prst="roundRect">
            <a:avLst>
              <a:gd name="adj" fmla="val 20000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3" name="Shape 51"/>
          <p:cNvSpPr/>
          <p:nvPr/>
        </p:nvSpPr>
        <p:spPr>
          <a:xfrm>
            <a:off x="4768751" y="2237631"/>
            <a:ext cx="0" cy="19050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4854476" y="2275731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 / WAIT / ALERT_OPERATOR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4660850" y="2615208"/>
            <a:ext cx="4102150" cy="809179"/>
          </a:xfrm>
          <a:prstGeom prst="roundRect">
            <a:avLst>
              <a:gd name="adj" fmla="val 7847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6" name="Text 54"/>
          <p:cNvSpPr/>
          <p:nvPr/>
        </p:nvSpPr>
        <p:spPr>
          <a:xfrm>
            <a:off x="4759226" y="2713583"/>
            <a:ext cx="398350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 Coverage: 14 test files</a:t>
            </a: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4759226" y="2907209"/>
            <a:ext cx="398350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machine, DAG parser, symbolic verifier</a:t>
            </a:r>
            <a:endParaRPr lang="en-US" sz="800" dirty="0"/>
          </a:p>
        </p:txBody>
      </p:sp>
      <p:sp>
        <p:nvSpPr>
          <p:cNvPr id="58" name="Text 56"/>
          <p:cNvSpPr/>
          <p:nvPr/>
        </p:nvSpPr>
        <p:spPr>
          <a:xfrm>
            <a:off x="4759226" y="3046809"/>
            <a:ext cx="398350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FR/TTS/VLM clients, FR temporal analyzer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4759226" y="3186410"/>
            <a:ext cx="398350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Dashboard confirmation, dynamic replanning</a:t>
            </a:r>
            <a:endParaRPr lang="en-US" sz="800" dirty="0"/>
          </a:p>
        </p:txBody>
      </p:sp>
      <p:sp>
        <p:nvSpPr>
          <p:cNvPr id="60" name="Text 58"/>
          <p:cNvSpPr/>
          <p:nvPr/>
        </p:nvSpPr>
        <p:spPr>
          <a:xfrm>
            <a:off x="4660850" y="3487787"/>
            <a:ext cx="4102150" cy="809179"/>
          </a:xfrm>
          <a:prstGeom prst="roundRect">
            <a:avLst>
              <a:gd name="adj" fmla="val 7847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1" name="Text 59"/>
          <p:cNvSpPr/>
          <p:nvPr/>
        </p:nvSpPr>
        <p:spPr>
          <a:xfrm>
            <a:off x="4759226" y="3586163"/>
            <a:ext cx="398350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Services Integrated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4759226" y="3779788"/>
            <a:ext cx="398350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 Client (WS to :42067), TTS Client (HTTP to :8200)</a:t>
            </a:r>
            <a:endParaRPr lang="en-US" sz="800" dirty="0"/>
          </a:p>
        </p:txBody>
      </p:sp>
      <p:sp>
        <p:nvSpPr>
          <p:cNvPr id="63" name="Text 61"/>
          <p:cNvSpPr/>
          <p:nvPr/>
        </p:nvSpPr>
        <p:spPr>
          <a:xfrm>
            <a:off x="4759226" y="3919389"/>
            <a:ext cx="398350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VLM Client (modelapi chat), Edge Proxy (WS to :8080)</a:t>
            </a:r>
            <a:endParaRPr lang="en-US" sz="800" dirty="0"/>
          </a:p>
        </p:txBody>
      </p:sp>
      <p:sp>
        <p:nvSpPr>
          <p:cNvPr id="64" name="Text 62"/>
          <p:cNvSpPr/>
          <p:nvPr/>
        </p:nvSpPr>
        <p:spPr>
          <a:xfrm>
            <a:off x="4759226" y="4058989"/>
            <a:ext cx="398350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 Temporal Analyzer (10s window dedup)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857101"/>
            <a:ext cx="9144000" cy="0"/>
          </a:xfrm>
          <a:prstGeom prst="line">
            <a:avLst/>
          </a:prstGeom>
          <a:noFill/>
          <a:ln w="19050">
            <a:solidFill>
              <a:srgbClr val="3B86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1000" y="253901"/>
            <a:ext cx="85496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ORCHESTRATOR SHOWCASE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81000" y="396776"/>
            <a:ext cx="8549640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DAG Plans: Initial + Dynamic Replan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81000" y="993577"/>
            <a:ext cx="4064050" cy="3932039"/>
          </a:xfrm>
          <a:prstGeom prst="roundRect">
            <a:avLst>
              <a:gd name="adj" fmla="val 1938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17475" y="1130052"/>
            <a:ext cx="3866921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1200" b="1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Initial Triage Plan (8 steps)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17475" y="1403003"/>
            <a:ext cx="3791099" cy="260152"/>
          </a:xfrm>
          <a:prstGeom prst="roundRect">
            <a:avLst>
              <a:gd name="adj" fmla="val 19527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18976" y="1453753"/>
            <a:ext cx="202406" cy="158651"/>
          </a:xfrm>
          <a:prstGeom prst="roundRect">
            <a:avLst>
              <a:gd name="adj" fmla="val 24015"/>
            </a:avLst>
          </a:prstGeom>
          <a:solidFill>
            <a:srgbClr val="0CDA90">
              <a:alpha val="19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691902" y="1475929"/>
            <a:ext cx="5768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897582" y="1466404"/>
            <a:ext cx="99993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CHECK_BATTERY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79564" y="1701254"/>
            <a:ext cx="386692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036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17475" y="1844129"/>
            <a:ext cx="3791099" cy="260152"/>
          </a:xfrm>
          <a:prstGeom prst="roundRect">
            <a:avLst>
              <a:gd name="adj" fmla="val 19527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618976" y="1894880"/>
            <a:ext cx="202406" cy="158651"/>
          </a:xfrm>
          <a:prstGeom prst="roundRect">
            <a:avLst>
              <a:gd name="adj" fmla="val 24015"/>
            </a:avLst>
          </a:prstGeom>
          <a:solidFill>
            <a:srgbClr val="0CDA90">
              <a:alpha val="19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691902" y="1917055"/>
            <a:ext cx="5768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897582" y="1907530"/>
            <a:ext cx="1318576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NAVIGATE -&gt; Office Area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79564" y="2142381"/>
            <a:ext cx="386692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036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17475" y="2285256"/>
            <a:ext cx="3791099" cy="260152"/>
          </a:xfrm>
          <a:prstGeom prst="roundRect">
            <a:avLst>
              <a:gd name="adj" fmla="val 19527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618976" y="2336006"/>
            <a:ext cx="202406" cy="158651"/>
          </a:xfrm>
          <a:prstGeom prst="roundRect">
            <a:avLst>
              <a:gd name="adj" fmla="val 24015"/>
            </a:avLst>
          </a:prstGeom>
          <a:solidFill>
            <a:srgbClr val="0CDA90">
              <a:alpha val="19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691902" y="2358182"/>
            <a:ext cx="5768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897582" y="2348657"/>
            <a:ext cx="115994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SCAN_AREA (people)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79564" y="2583507"/>
            <a:ext cx="386692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036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17475" y="2726382"/>
            <a:ext cx="3791099" cy="260152"/>
          </a:xfrm>
          <a:prstGeom prst="roundRect">
            <a:avLst>
              <a:gd name="adj" fmla="val 19527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618976" y="2777133"/>
            <a:ext cx="202406" cy="158651"/>
          </a:xfrm>
          <a:prstGeom prst="roundRect">
            <a:avLst>
              <a:gd name="adj" fmla="val 24015"/>
            </a:avLst>
          </a:prstGeom>
          <a:solidFill>
            <a:srgbClr val="0CDA90">
              <a:alpha val="19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691902" y="2799308"/>
            <a:ext cx="5768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897582" y="2789783"/>
            <a:ext cx="152169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NAVIGATE -&gt; Stacked Boxes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79564" y="3024634"/>
            <a:ext cx="386692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036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17475" y="3167509"/>
            <a:ext cx="3791099" cy="260152"/>
          </a:xfrm>
          <a:prstGeom prst="roundRect">
            <a:avLst>
              <a:gd name="adj" fmla="val 19527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8" name="Text 26"/>
          <p:cNvSpPr/>
          <p:nvPr/>
        </p:nvSpPr>
        <p:spPr>
          <a:xfrm>
            <a:off x="618976" y="3218259"/>
            <a:ext cx="202406" cy="158651"/>
          </a:xfrm>
          <a:prstGeom prst="roundRect">
            <a:avLst>
              <a:gd name="adj" fmla="val 24015"/>
            </a:avLst>
          </a:prstGeom>
          <a:solidFill>
            <a:srgbClr val="0CDA90">
              <a:alpha val="19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9" name="Text 27"/>
          <p:cNvSpPr/>
          <p:nvPr/>
        </p:nvSpPr>
        <p:spPr>
          <a:xfrm>
            <a:off x="691902" y="3240435"/>
            <a:ext cx="5768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897582" y="3230910"/>
            <a:ext cx="116631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SCAN_AREA (hazard)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479564" y="3465761"/>
            <a:ext cx="386692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036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17475" y="3608636"/>
            <a:ext cx="3791099" cy="260152"/>
          </a:xfrm>
          <a:prstGeom prst="roundRect">
            <a:avLst>
              <a:gd name="adj" fmla="val 19527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3" name="Text 31"/>
          <p:cNvSpPr/>
          <p:nvPr/>
        </p:nvSpPr>
        <p:spPr>
          <a:xfrm>
            <a:off x="618976" y="3659386"/>
            <a:ext cx="202406" cy="158651"/>
          </a:xfrm>
          <a:prstGeom prst="roundRect">
            <a:avLst>
              <a:gd name="adj" fmla="val 24015"/>
            </a:avLst>
          </a:prstGeom>
          <a:solidFill>
            <a:srgbClr val="0CDA90">
              <a:alpha val="19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4" name="Text 32"/>
          <p:cNvSpPr/>
          <p:nvPr/>
        </p:nvSpPr>
        <p:spPr>
          <a:xfrm>
            <a:off x="691902" y="3681561"/>
            <a:ext cx="5768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897582" y="3672036"/>
            <a:ext cx="136609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NAVIGATE -&gt; Spill Source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9564" y="3906887"/>
            <a:ext cx="386692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036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517475" y="4049762"/>
            <a:ext cx="3791099" cy="260152"/>
          </a:xfrm>
          <a:prstGeom prst="roundRect">
            <a:avLst>
              <a:gd name="adj" fmla="val 19527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8" name="Text 36"/>
          <p:cNvSpPr/>
          <p:nvPr/>
        </p:nvSpPr>
        <p:spPr>
          <a:xfrm>
            <a:off x="618976" y="4100513"/>
            <a:ext cx="202406" cy="158651"/>
          </a:xfrm>
          <a:prstGeom prst="roundRect">
            <a:avLst>
              <a:gd name="adj" fmla="val 24015"/>
            </a:avLst>
          </a:prstGeom>
          <a:solidFill>
            <a:srgbClr val="0CDA90">
              <a:alpha val="19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9" name="Text 37"/>
          <p:cNvSpPr/>
          <p:nvPr/>
        </p:nvSpPr>
        <p:spPr>
          <a:xfrm>
            <a:off x="691902" y="4122688"/>
            <a:ext cx="5768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897582" y="4113163"/>
            <a:ext cx="116631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SCAN_AREA (hazard)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79564" y="4348014"/>
            <a:ext cx="386692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036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517475" y="4490889"/>
            <a:ext cx="3791099" cy="260152"/>
          </a:xfrm>
          <a:prstGeom prst="roundRect">
            <a:avLst>
              <a:gd name="adj" fmla="val 19527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3" name="Text 41"/>
          <p:cNvSpPr/>
          <p:nvPr/>
        </p:nvSpPr>
        <p:spPr>
          <a:xfrm>
            <a:off x="618976" y="4541639"/>
            <a:ext cx="202406" cy="158651"/>
          </a:xfrm>
          <a:prstGeom prst="roundRect">
            <a:avLst>
              <a:gd name="adj" fmla="val 24015"/>
            </a:avLst>
          </a:prstGeom>
          <a:solidFill>
            <a:srgbClr val="0CDA90">
              <a:alpha val="19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4" name="Text 42"/>
          <p:cNvSpPr/>
          <p:nvPr/>
        </p:nvSpPr>
        <p:spPr>
          <a:xfrm>
            <a:off x="691902" y="4563814"/>
            <a:ext cx="5768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897582" y="4554289"/>
            <a:ext cx="133557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 "Triage complete"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4698950" y="1095077"/>
            <a:ext cx="4064050" cy="438150"/>
          </a:xfrm>
          <a:prstGeom prst="roundRect">
            <a:avLst>
              <a:gd name="adj" fmla="val 11594"/>
            </a:avLst>
          </a:prstGeom>
          <a:solidFill>
            <a:srgbClr val="F0883E">
              <a:alpha val="8000"/>
            </a:srgbClr>
          </a:solidFill>
          <a:ln w="9525">
            <a:solidFill>
              <a:srgbClr val="F0883E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7" name="Text 45"/>
          <p:cNvSpPr/>
          <p:nvPr/>
        </p:nvSpPr>
        <p:spPr>
          <a:xfrm>
            <a:off x="4809976" y="1180802"/>
            <a:ext cx="391883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F088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5 SCAN_AREA detected: "chemical, spill, gas"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4809976" y="1314152"/>
            <a:ext cx="391883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F088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-&gt; Dynamic replan triggered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4698950" y="1634728"/>
            <a:ext cx="4064050" cy="3164086"/>
          </a:xfrm>
          <a:prstGeom prst="roundRect">
            <a:avLst>
              <a:gd name="adj" fmla="val 2408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0" name="Text 48"/>
          <p:cNvSpPr/>
          <p:nvPr/>
        </p:nvSpPr>
        <p:spPr>
          <a:xfrm>
            <a:off x="4835426" y="1771204"/>
            <a:ext cx="3866921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12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Refined Plan (6 steps)</a:t>
            </a:r>
            <a:endParaRPr lang="en-US" sz="1200" dirty="0"/>
          </a:p>
        </p:txBody>
      </p:sp>
      <p:sp>
        <p:nvSpPr>
          <p:cNvPr id="51" name="Text 49"/>
          <p:cNvSpPr/>
          <p:nvPr/>
        </p:nvSpPr>
        <p:spPr>
          <a:xfrm>
            <a:off x="4835426" y="2044154"/>
            <a:ext cx="3791099" cy="279202"/>
          </a:xfrm>
          <a:prstGeom prst="roundRect">
            <a:avLst>
              <a:gd name="adj" fmla="val 18195"/>
            </a:avLst>
          </a:prstGeom>
          <a:solidFill>
            <a:srgbClr val="21262D"/>
          </a:solidFill>
          <a:ln w="9525">
            <a:solidFill>
              <a:srgbClr val="3B86FF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2" name="Text 50"/>
          <p:cNvSpPr/>
          <p:nvPr/>
        </p:nvSpPr>
        <p:spPr>
          <a:xfrm>
            <a:off x="4946452" y="2104430"/>
            <a:ext cx="275630" cy="158651"/>
          </a:xfrm>
          <a:prstGeom prst="roundRect">
            <a:avLst>
              <a:gd name="adj" fmla="val 24015"/>
            </a:avLst>
          </a:prstGeom>
          <a:solidFill>
            <a:srgbClr val="3B86FF">
              <a:alpha val="19000"/>
            </a:srgbClr>
          </a:solidFill>
          <a:ln w="9525">
            <a:solidFill>
              <a:srgbClr val="3B86FF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3" name="Text 51"/>
          <p:cNvSpPr/>
          <p:nvPr/>
        </p:nvSpPr>
        <p:spPr>
          <a:xfrm>
            <a:off x="5019377" y="2126605"/>
            <a:ext cx="13237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R1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5298281" y="2117080"/>
            <a:ext cx="163706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VERIFY_OBJECT (spill source)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4797515" y="2361456"/>
            <a:ext cx="386692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036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4835426" y="2504331"/>
            <a:ext cx="3791099" cy="279202"/>
          </a:xfrm>
          <a:prstGeom prst="roundRect">
            <a:avLst>
              <a:gd name="adj" fmla="val 18195"/>
            </a:avLst>
          </a:prstGeom>
          <a:solidFill>
            <a:srgbClr val="21262D"/>
          </a:solidFill>
          <a:ln w="9525">
            <a:solidFill>
              <a:srgbClr val="3B86FF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7" name="Text 55"/>
          <p:cNvSpPr/>
          <p:nvPr/>
        </p:nvSpPr>
        <p:spPr>
          <a:xfrm>
            <a:off x="4946452" y="2564606"/>
            <a:ext cx="275630" cy="158651"/>
          </a:xfrm>
          <a:prstGeom prst="roundRect">
            <a:avLst>
              <a:gd name="adj" fmla="val 24015"/>
            </a:avLst>
          </a:prstGeom>
          <a:solidFill>
            <a:srgbClr val="3B86FF">
              <a:alpha val="19000"/>
            </a:srgbClr>
          </a:solidFill>
          <a:ln w="9525">
            <a:solidFill>
              <a:srgbClr val="3B86FF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8" name="Text 56"/>
          <p:cNvSpPr/>
          <p:nvPr/>
        </p:nvSpPr>
        <p:spPr>
          <a:xfrm>
            <a:off x="5019377" y="2586782"/>
            <a:ext cx="13237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R2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5298281" y="2577257"/>
            <a:ext cx="1607156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SCAN_AREA (detailed hazard)</a:t>
            </a:r>
            <a:endParaRPr lang="en-US" sz="900" dirty="0"/>
          </a:p>
        </p:txBody>
      </p:sp>
      <p:sp>
        <p:nvSpPr>
          <p:cNvPr id="60" name="Text 58"/>
          <p:cNvSpPr/>
          <p:nvPr/>
        </p:nvSpPr>
        <p:spPr>
          <a:xfrm>
            <a:off x="4797515" y="2821632"/>
            <a:ext cx="386692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036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000" dirty="0"/>
          </a:p>
        </p:txBody>
      </p:sp>
      <p:sp>
        <p:nvSpPr>
          <p:cNvPr id="61" name="Text 59"/>
          <p:cNvSpPr/>
          <p:nvPr/>
        </p:nvSpPr>
        <p:spPr>
          <a:xfrm>
            <a:off x="4835426" y="2964507"/>
            <a:ext cx="3791099" cy="279202"/>
          </a:xfrm>
          <a:prstGeom prst="roundRect">
            <a:avLst>
              <a:gd name="adj" fmla="val 18195"/>
            </a:avLst>
          </a:prstGeom>
          <a:solidFill>
            <a:srgbClr val="21262D"/>
          </a:solidFill>
          <a:ln w="9525">
            <a:solidFill>
              <a:srgbClr val="3B86FF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2" name="Text 60"/>
          <p:cNvSpPr/>
          <p:nvPr/>
        </p:nvSpPr>
        <p:spPr>
          <a:xfrm>
            <a:off x="4946452" y="3024783"/>
            <a:ext cx="275630" cy="158651"/>
          </a:xfrm>
          <a:prstGeom prst="roundRect">
            <a:avLst>
              <a:gd name="adj" fmla="val 24015"/>
            </a:avLst>
          </a:prstGeom>
          <a:solidFill>
            <a:srgbClr val="3B86FF">
              <a:alpha val="19000"/>
            </a:srgbClr>
          </a:solidFill>
          <a:ln w="9525">
            <a:solidFill>
              <a:srgbClr val="3B86FF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3" name="Text 61"/>
          <p:cNvSpPr/>
          <p:nvPr/>
        </p:nvSpPr>
        <p:spPr>
          <a:xfrm>
            <a:off x="5019377" y="3046958"/>
            <a:ext cx="13237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R3</a:t>
            </a:r>
            <a:endParaRPr lang="en-US" sz="800" dirty="0"/>
          </a:p>
        </p:txBody>
      </p:sp>
      <p:sp>
        <p:nvSpPr>
          <p:cNvPr id="64" name="Text 62"/>
          <p:cNvSpPr/>
          <p:nvPr/>
        </p:nvSpPr>
        <p:spPr>
          <a:xfrm>
            <a:off x="5298281" y="3037433"/>
            <a:ext cx="192306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 "Chemical hazard confirmed"</a:t>
            </a:r>
            <a:endParaRPr lang="en-US" sz="900" dirty="0"/>
          </a:p>
        </p:txBody>
      </p:sp>
      <p:sp>
        <p:nvSpPr>
          <p:cNvPr id="65" name="Text 63"/>
          <p:cNvSpPr/>
          <p:nvPr/>
        </p:nvSpPr>
        <p:spPr>
          <a:xfrm>
            <a:off x="4797515" y="3281809"/>
            <a:ext cx="386692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036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000" dirty="0"/>
          </a:p>
        </p:txBody>
      </p:sp>
      <p:sp>
        <p:nvSpPr>
          <p:cNvPr id="66" name="Text 64"/>
          <p:cNvSpPr/>
          <p:nvPr/>
        </p:nvSpPr>
        <p:spPr>
          <a:xfrm>
            <a:off x="4835426" y="3424684"/>
            <a:ext cx="3791099" cy="279202"/>
          </a:xfrm>
          <a:prstGeom prst="roundRect">
            <a:avLst>
              <a:gd name="adj" fmla="val 18195"/>
            </a:avLst>
          </a:prstGeom>
          <a:solidFill>
            <a:srgbClr val="21262D"/>
          </a:solidFill>
          <a:ln w="9525">
            <a:solidFill>
              <a:srgbClr val="3B86FF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7" name="Text 65"/>
          <p:cNvSpPr/>
          <p:nvPr/>
        </p:nvSpPr>
        <p:spPr>
          <a:xfrm>
            <a:off x="4946452" y="3484959"/>
            <a:ext cx="275630" cy="158651"/>
          </a:xfrm>
          <a:prstGeom prst="roundRect">
            <a:avLst>
              <a:gd name="adj" fmla="val 24015"/>
            </a:avLst>
          </a:prstGeom>
          <a:solidFill>
            <a:srgbClr val="3B86FF">
              <a:alpha val="19000"/>
            </a:srgbClr>
          </a:solidFill>
          <a:ln w="9525">
            <a:solidFill>
              <a:srgbClr val="3B86FF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8" name="Text 66"/>
          <p:cNvSpPr/>
          <p:nvPr/>
        </p:nvSpPr>
        <p:spPr>
          <a:xfrm>
            <a:off x="5019377" y="3507135"/>
            <a:ext cx="13237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R4</a:t>
            </a:r>
            <a:endParaRPr lang="en-US" sz="800" dirty="0"/>
          </a:p>
        </p:txBody>
      </p:sp>
      <p:sp>
        <p:nvSpPr>
          <p:cNvPr id="69" name="Text 67"/>
          <p:cNvSpPr/>
          <p:nvPr/>
        </p:nvSpPr>
        <p:spPr>
          <a:xfrm>
            <a:off x="5298281" y="3497610"/>
            <a:ext cx="150863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NAVIGATE -&gt; Safe perimeter</a:t>
            </a:r>
            <a:endParaRPr lang="en-US" sz="900" dirty="0"/>
          </a:p>
        </p:txBody>
      </p:sp>
      <p:sp>
        <p:nvSpPr>
          <p:cNvPr id="70" name="Text 68"/>
          <p:cNvSpPr/>
          <p:nvPr/>
        </p:nvSpPr>
        <p:spPr>
          <a:xfrm>
            <a:off x="4797515" y="3741986"/>
            <a:ext cx="386692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036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000" dirty="0"/>
          </a:p>
        </p:txBody>
      </p:sp>
      <p:sp>
        <p:nvSpPr>
          <p:cNvPr id="71" name="Text 69"/>
          <p:cNvSpPr/>
          <p:nvPr/>
        </p:nvSpPr>
        <p:spPr>
          <a:xfrm>
            <a:off x="4835426" y="3884861"/>
            <a:ext cx="3791099" cy="279202"/>
          </a:xfrm>
          <a:prstGeom prst="roundRect">
            <a:avLst>
              <a:gd name="adj" fmla="val 18195"/>
            </a:avLst>
          </a:prstGeom>
          <a:solidFill>
            <a:srgbClr val="21262D"/>
          </a:solidFill>
          <a:ln w="9525">
            <a:solidFill>
              <a:srgbClr val="3B86FF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2" name="Text 70"/>
          <p:cNvSpPr/>
          <p:nvPr/>
        </p:nvSpPr>
        <p:spPr>
          <a:xfrm>
            <a:off x="4946452" y="3945136"/>
            <a:ext cx="275630" cy="158651"/>
          </a:xfrm>
          <a:prstGeom prst="roundRect">
            <a:avLst>
              <a:gd name="adj" fmla="val 24015"/>
            </a:avLst>
          </a:prstGeom>
          <a:solidFill>
            <a:srgbClr val="3B86FF">
              <a:alpha val="19000"/>
            </a:srgbClr>
          </a:solidFill>
          <a:ln w="9525">
            <a:solidFill>
              <a:srgbClr val="3B86FF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3" name="Text 71"/>
          <p:cNvSpPr/>
          <p:nvPr/>
        </p:nvSpPr>
        <p:spPr>
          <a:xfrm>
            <a:off x="5019377" y="3967311"/>
            <a:ext cx="13237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R5</a:t>
            </a:r>
            <a:endParaRPr lang="en-US" sz="800" dirty="0"/>
          </a:p>
        </p:txBody>
      </p:sp>
      <p:sp>
        <p:nvSpPr>
          <p:cNvPr id="74" name="Text 72"/>
          <p:cNvSpPr/>
          <p:nvPr/>
        </p:nvSpPr>
        <p:spPr>
          <a:xfrm>
            <a:off x="5298281" y="3957786"/>
            <a:ext cx="161322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SCAN_AREA (verify perimeter)</a:t>
            </a:r>
            <a:endParaRPr lang="en-US" sz="900" dirty="0"/>
          </a:p>
        </p:txBody>
      </p:sp>
      <p:sp>
        <p:nvSpPr>
          <p:cNvPr id="75" name="Text 73"/>
          <p:cNvSpPr/>
          <p:nvPr/>
        </p:nvSpPr>
        <p:spPr>
          <a:xfrm>
            <a:off x="4797515" y="4202162"/>
            <a:ext cx="386692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036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000" dirty="0"/>
          </a:p>
        </p:txBody>
      </p:sp>
      <p:sp>
        <p:nvSpPr>
          <p:cNvPr id="76" name="Text 74"/>
          <p:cNvSpPr/>
          <p:nvPr/>
        </p:nvSpPr>
        <p:spPr>
          <a:xfrm>
            <a:off x="4835426" y="4345037"/>
            <a:ext cx="3791099" cy="279202"/>
          </a:xfrm>
          <a:prstGeom prst="roundRect">
            <a:avLst>
              <a:gd name="adj" fmla="val 18195"/>
            </a:avLst>
          </a:prstGeom>
          <a:solidFill>
            <a:srgbClr val="21262D"/>
          </a:solidFill>
          <a:ln w="9525">
            <a:solidFill>
              <a:srgbClr val="3B86FF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7" name="Text 75"/>
          <p:cNvSpPr/>
          <p:nvPr/>
        </p:nvSpPr>
        <p:spPr>
          <a:xfrm>
            <a:off x="4946452" y="4405313"/>
            <a:ext cx="275630" cy="158651"/>
          </a:xfrm>
          <a:prstGeom prst="roundRect">
            <a:avLst>
              <a:gd name="adj" fmla="val 24015"/>
            </a:avLst>
          </a:prstGeom>
          <a:solidFill>
            <a:srgbClr val="3B86FF">
              <a:alpha val="19000"/>
            </a:srgbClr>
          </a:solidFill>
          <a:ln w="9525">
            <a:solidFill>
              <a:srgbClr val="3B86FF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8" name="Text 76"/>
          <p:cNvSpPr/>
          <p:nvPr/>
        </p:nvSpPr>
        <p:spPr>
          <a:xfrm>
            <a:off x="5019377" y="4427488"/>
            <a:ext cx="13237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R6</a:t>
            </a:r>
            <a:endParaRPr lang="en-US" sz="800" dirty="0"/>
          </a:p>
        </p:txBody>
      </p:sp>
      <p:sp>
        <p:nvSpPr>
          <p:cNvPr id="79" name="Text 77"/>
          <p:cNvSpPr/>
          <p:nvPr/>
        </p:nvSpPr>
        <p:spPr>
          <a:xfrm>
            <a:off x="5298281" y="4417963"/>
            <a:ext cx="152244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ALERT_OPERATOR (critical)</a:t>
            </a:r>
            <a:endParaRPr lang="en-US" sz="900" dirty="0"/>
          </a:p>
        </p:txBody>
      </p:sp>
      <p:sp>
        <p:nvSpPr>
          <p:cNvPr id="80" name="Text 78"/>
          <p:cNvSpPr/>
          <p:nvPr/>
        </p:nvSpPr>
        <p:spPr>
          <a:xfrm>
            <a:off x="4698950" y="4849564"/>
            <a:ext cx="414533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400"/>
              </a:spcBef>
              <a:buNone/>
            </a:pPr>
            <a:r>
              <a:rPr lang="en-US" sz="9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ID: triage_plan_001_refined_01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755600"/>
            <a:ext cx="9144000" cy="0"/>
          </a:xfrm>
          <a:prstGeom prst="line">
            <a:avLst/>
          </a:prstGeom>
          <a:noFill/>
          <a:ln w="19050">
            <a:solidFill>
              <a:srgbClr val="F0883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1000" y="203150"/>
            <a:ext cx="85496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F088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ROADMAP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81000" y="346025"/>
            <a:ext cx="8549640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Pending Items + Next Steps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81000" y="866626"/>
            <a:ext cx="4102150" cy="1945630"/>
          </a:xfrm>
          <a:prstGeom prst="roundRect">
            <a:avLst>
              <a:gd name="adj" fmla="val 3264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79375" y="965002"/>
            <a:ext cx="398350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F851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Pending Integration Testing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79375" y="1158627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488900" y="1158627"/>
            <a:ext cx="0" cy="285750"/>
          </a:xfrm>
          <a:prstGeom prst="line">
            <a:avLst/>
          </a:prstGeom>
          <a:noFill/>
          <a:ln w="19050">
            <a:solidFill>
              <a:srgbClr val="F8514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74625" y="1196727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Orchestrator to Navigation testing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574625" y="1311027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End-to-end NAVIGATE action via Edge Proxy to Nav2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79375" y="1469678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488900" y="1469678"/>
            <a:ext cx="0" cy="285750"/>
          </a:xfrm>
          <a:prstGeom prst="line">
            <a:avLst/>
          </a:prstGeom>
          <a:noFill/>
          <a:ln w="19050">
            <a:solidFill>
              <a:srgbClr val="F8514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74625" y="1507778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VLM integration with Orchestrator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574625" y="1622078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SCAN_AREA + VERIFY_OBJECT live VLM round-trip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479375" y="1780729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488900" y="1780729"/>
            <a:ext cx="0" cy="285750"/>
          </a:xfrm>
          <a:prstGeom prst="line">
            <a:avLst/>
          </a:prstGeom>
          <a:noFill/>
          <a:ln w="19050">
            <a:solidFill>
              <a:srgbClr val="F8514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74625" y="1818829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STT integration to Dashboard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574625" y="1933129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Push-to-talk mic -&gt; Kognigate STT -&gt; transcript display</a:t>
            </a:r>
            <a:endParaRPr lang="en-US" sz="700" dirty="0"/>
          </a:p>
        </p:txBody>
      </p:sp>
      <p:sp>
        <p:nvSpPr>
          <p:cNvPr id="19" name="Text 17"/>
          <p:cNvSpPr/>
          <p:nvPr/>
        </p:nvSpPr>
        <p:spPr>
          <a:xfrm>
            <a:off x="479375" y="2091779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Shape 18"/>
          <p:cNvSpPr/>
          <p:nvPr/>
        </p:nvSpPr>
        <p:spPr>
          <a:xfrm>
            <a:off x="488900" y="2091779"/>
            <a:ext cx="0" cy="285750"/>
          </a:xfrm>
          <a:prstGeom prst="line">
            <a:avLst/>
          </a:prstGeom>
          <a:noFill/>
          <a:ln w="19050">
            <a:solidFill>
              <a:srgbClr val="F85149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74625" y="2129879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STT output to Orchestrator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574625" y="2244179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Transcript stream -&gt; user_intent -&gt; state machine event</a:t>
            </a:r>
            <a:endParaRPr lang="en-US" sz="700" dirty="0"/>
          </a:p>
        </p:txBody>
      </p:sp>
      <p:sp>
        <p:nvSpPr>
          <p:cNvPr id="23" name="Text 21"/>
          <p:cNvSpPr/>
          <p:nvPr/>
        </p:nvSpPr>
        <p:spPr>
          <a:xfrm>
            <a:off x="479375" y="2402830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4" name="Shape 22"/>
          <p:cNvSpPr/>
          <p:nvPr/>
        </p:nvSpPr>
        <p:spPr>
          <a:xfrm>
            <a:off x="488900" y="2402830"/>
            <a:ext cx="0" cy="285750"/>
          </a:xfrm>
          <a:prstGeom prst="line">
            <a:avLst/>
          </a:prstGeom>
          <a:noFill/>
          <a:ln w="19050">
            <a:solidFill>
              <a:srgbClr val="F85149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4625" y="2440930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Orchestrator TTS output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574625" y="2555230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 action -&gt; TTS server -&gt; WAV broadcast to dashboard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4660850" y="866626"/>
            <a:ext cx="4102150" cy="2567732"/>
          </a:xfrm>
          <a:prstGeom prst="roundRect">
            <a:avLst>
              <a:gd name="adj" fmla="val 2473"/>
            </a:avLst>
          </a:prstGeom>
          <a:solidFill>
            <a:srgbClr val="0CDA90">
              <a:alpha val="6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8" name="Text 26"/>
          <p:cNvSpPr/>
          <p:nvPr/>
        </p:nvSpPr>
        <p:spPr>
          <a:xfrm>
            <a:off x="4759226" y="965002"/>
            <a:ext cx="398350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Recently Completed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759226" y="1158627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0" name="Shape 28"/>
          <p:cNvSpPr/>
          <p:nvPr/>
        </p:nvSpPr>
        <p:spPr>
          <a:xfrm>
            <a:off x="4768751" y="1158627"/>
            <a:ext cx="0" cy="28575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54476" y="1196727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Dynamic replan trigger path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4854476" y="1311027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SCAN_AREA -&gt; cancel -&gt; refine -&gt; re-execute (4 tests)</a:t>
            </a:r>
            <a:endParaRPr lang="en-US" sz="700" dirty="0"/>
          </a:p>
        </p:txBody>
      </p:sp>
      <p:sp>
        <p:nvSpPr>
          <p:cNvPr id="33" name="Text 31"/>
          <p:cNvSpPr/>
          <p:nvPr/>
        </p:nvSpPr>
        <p:spPr>
          <a:xfrm>
            <a:off x="4759226" y="1469678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4" name="Shape 32"/>
          <p:cNvSpPr/>
          <p:nvPr/>
        </p:nvSpPr>
        <p:spPr>
          <a:xfrm>
            <a:off x="4768751" y="1469678"/>
            <a:ext cx="0" cy="28575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854476" y="1507778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VERIFY_OBJECT implemented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4854476" y="1622078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Frame -&gt; VLM modelapi -&gt; analysis</a:t>
            </a:r>
            <a:endParaRPr lang="en-US" sz="700" dirty="0"/>
          </a:p>
        </p:txBody>
      </p:sp>
      <p:sp>
        <p:nvSpPr>
          <p:cNvPr id="37" name="Text 35"/>
          <p:cNvSpPr/>
          <p:nvPr/>
        </p:nvSpPr>
        <p:spPr>
          <a:xfrm>
            <a:off x="4759226" y="1780729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8" name="Shape 36"/>
          <p:cNvSpPr/>
          <p:nvPr/>
        </p:nvSpPr>
        <p:spPr>
          <a:xfrm>
            <a:off x="4768751" y="1780729"/>
            <a:ext cx="0" cy="28575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54476" y="1818829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Speech STT + TTS loop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4854476" y="1933129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bidirectional voice with waveform viz</a:t>
            </a:r>
            <a:endParaRPr lang="en-US" sz="700" dirty="0"/>
          </a:p>
        </p:txBody>
      </p:sp>
      <p:sp>
        <p:nvSpPr>
          <p:cNvPr id="41" name="Text 39"/>
          <p:cNvSpPr/>
          <p:nvPr/>
        </p:nvSpPr>
        <p:spPr>
          <a:xfrm>
            <a:off x="4759226" y="2091779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2" name="Shape 40"/>
          <p:cNvSpPr/>
          <p:nvPr/>
        </p:nvSpPr>
        <p:spPr>
          <a:xfrm>
            <a:off x="4768751" y="2091779"/>
            <a:ext cx="0" cy="28575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854476" y="2129879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 on the Move + Dashboard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4854476" y="2244179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FPS FR pipeline with real-time bbox overlay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4759226" y="2402830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6" name="Shape 44"/>
          <p:cNvSpPr/>
          <p:nvPr/>
        </p:nvSpPr>
        <p:spPr>
          <a:xfrm>
            <a:off x="4768751" y="2402830"/>
            <a:ext cx="0" cy="28575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854476" y="2440930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VLM scene analysis pipeline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4854476" y="2555230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SCAN_AREA -&gt; frame -&gt; VLM -&gt; analysis + replan</a:t>
            </a:r>
            <a:endParaRPr lang="en-US" sz="700" dirty="0"/>
          </a:p>
        </p:txBody>
      </p:sp>
      <p:sp>
        <p:nvSpPr>
          <p:cNvPr id="49" name="Text 47"/>
          <p:cNvSpPr/>
          <p:nvPr/>
        </p:nvSpPr>
        <p:spPr>
          <a:xfrm>
            <a:off x="4759226" y="2713881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0" name="Shape 48"/>
          <p:cNvSpPr/>
          <p:nvPr/>
        </p:nvSpPr>
        <p:spPr>
          <a:xfrm>
            <a:off x="4768751" y="2713881"/>
            <a:ext cx="0" cy="28575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854476" y="2751981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Orchestrator core (14 test files)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4854476" y="2866281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Planner, executor, state machine, all services</a:t>
            </a:r>
            <a:endParaRPr lang="en-US" sz="700" dirty="0"/>
          </a:p>
        </p:txBody>
      </p:sp>
      <p:sp>
        <p:nvSpPr>
          <p:cNvPr id="53" name="Text 51"/>
          <p:cNvSpPr/>
          <p:nvPr/>
        </p:nvSpPr>
        <p:spPr>
          <a:xfrm>
            <a:off x="4759226" y="3024932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4" name="Shape 52"/>
          <p:cNvSpPr/>
          <p:nvPr/>
        </p:nvSpPr>
        <p:spPr>
          <a:xfrm>
            <a:off x="4768751" y="3024932"/>
            <a:ext cx="0" cy="28575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4854476" y="3063032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DAG showcase: initial + replan</a:t>
            </a: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4854476" y="3177332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Triage plan with VERIFY_OBJECT branch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HRI Milipol 2026 - Progress Update</dc:title>
  <dc:subject>PptxGenJS Presentation</dc:subject>
  <dc:creator>Klass Engineering</dc:creator>
  <cp:lastModifiedBy>Klass Engineering</cp:lastModifiedBy>
  <cp:revision>1</cp:revision>
  <dcterms:created xsi:type="dcterms:W3CDTF">2026-03-03T08:10:40Z</dcterms:created>
  <dcterms:modified xsi:type="dcterms:W3CDTF">2026-03-03T08:10:40Z</dcterms:modified>
</cp:coreProperties>
</file>