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9144000" cy="50750"/>
          </a:xfrm>
          <a:prstGeom prst="rect">
            <a:avLst/>
          </a:prstGeom>
          <a:solidFill>
            <a:srgbClr val="0CDA9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3622006" y="1197025"/>
            <a:ext cx="1899987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2000"/>
              </a:spcAft>
              <a:buNone/>
            </a:pPr>
            <a:r>
              <a:rPr lang="en-US" sz="20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HRI Milipol 2026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2602790" y="1746200"/>
            <a:ext cx="3938421" cy="561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800"/>
              </a:spcAft>
              <a:buNone/>
            </a:pPr>
            <a:r>
              <a:rPr lang="en-US" sz="3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Progress Update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3012207" y="2409676"/>
            <a:ext cx="3119586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400"/>
              </a:spcAft>
              <a:buNone/>
            </a:pPr>
            <a:r>
              <a:rPr lang="en-US" sz="14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Chemical Spill Demo - Ghost Vision 60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894165" y="2669977"/>
            <a:ext cx="5355669" cy="209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400"/>
              </a:spcAft>
              <a:buNone/>
            </a:pPr>
            <a:r>
              <a:rPr lang="en-US" sz="14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STT/TTS Loop, FR on the Move, VLM Testing, DYNO Orchestrator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3939927" y="3235077"/>
            <a:ext cx="1264146" cy="323850"/>
          </a:xfrm>
          <a:prstGeom prst="roundRect">
            <a:avLst>
              <a:gd name="adj" fmla="val 62745"/>
            </a:avLst>
          </a:prstGeom>
          <a:solidFill>
            <a:srgbClr val="0CDA90">
              <a:alpha val="8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203353" y="3320802"/>
            <a:ext cx="752040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March 2026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81000" y="4857750"/>
            <a:ext cx="939823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484F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Klass Engineering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159353" y="4857750"/>
            <a:ext cx="61572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484F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780901"/>
            <a:ext cx="9144000" cy="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1000" y="203150"/>
            <a:ext cx="85496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ACHIEVEMENT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81000" y="346025"/>
            <a:ext cx="8549640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Speech Loop: STT + TTS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81000" y="917377"/>
            <a:ext cx="4498330" cy="3068687"/>
          </a:xfrm>
          <a:prstGeom prst="roundRect">
            <a:avLst>
              <a:gd name="adj" fmla="val 2483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17475" y="1053852"/>
            <a:ext cx="4225379" cy="396627"/>
          </a:xfrm>
          <a:prstGeom prst="roundRect">
            <a:avLst>
              <a:gd name="adj" fmla="val 12808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536525" y="1053852"/>
            <a:ext cx="0" cy="396627"/>
          </a:xfrm>
          <a:prstGeom prst="line">
            <a:avLst/>
          </a:prstGeom>
          <a:noFill/>
          <a:ln w="38100">
            <a:solidFill>
              <a:srgbClr val="0CDA9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7076" y="1117253"/>
            <a:ext cx="406396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Push-to-Talk (Operator)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657076" y="1272778"/>
            <a:ext cx="406396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00"/>
              </a:spcBef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MediaRecorder, WebM/Opus, 250ms chunks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475222" y="1488579"/>
            <a:ext cx="430988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17475" y="1644104"/>
            <a:ext cx="4225379" cy="396627"/>
          </a:xfrm>
          <a:prstGeom prst="roundRect">
            <a:avLst>
              <a:gd name="adj" fmla="val 12808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536525" y="1644104"/>
            <a:ext cx="0" cy="396627"/>
          </a:xfrm>
          <a:prstGeom prst="line">
            <a:avLst/>
          </a:prstGeom>
          <a:noFill/>
          <a:ln w="38100">
            <a:solidFill>
              <a:srgbClr val="0CDA9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57076" y="1707505"/>
            <a:ext cx="406396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STT Server (Kognigate :43008)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57076" y="1863030"/>
            <a:ext cx="406396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00"/>
              </a:spcBef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Whisper ASR, real-time transcripts via WS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475222" y="2078831"/>
            <a:ext cx="430988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17475" y="2234357"/>
            <a:ext cx="4225379" cy="396627"/>
          </a:xfrm>
          <a:prstGeom prst="roundRect">
            <a:avLst>
              <a:gd name="adj" fmla="val 12808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536525" y="2234357"/>
            <a:ext cx="0" cy="396627"/>
          </a:xfrm>
          <a:prstGeom prst="line">
            <a:avLst/>
          </a:prstGeom>
          <a:noFill/>
          <a:ln w="38100">
            <a:solidFill>
              <a:srgbClr val="3B86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57076" y="2297757"/>
            <a:ext cx="406396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Orchestrator Processing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57076" y="2453283"/>
            <a:ext cx="406396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00"/>
              </a:spcBef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Transcript -&gt; user_intent -&gt; LLM plan generation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75222" y="2669084"/>
            <a:ext cx="430988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17475" y="2824609"/>
            <a:ext cx="4225379" cy="396627"/>
          </a:xfrm>
          <a:prstGeom prst="roundRect">
            <a:avLst>
              <a:gd name="adj" fmla="val 12808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Shape 20"/>
          <p:cNvSpPr/>
          <p:nvPr/>
        </p:nvSpPr>
        <p:spPr>
          <a:xfrm>
            <a:off x="536525" y="2824609"/>
            <a:ext cx="0" cy="396627"/>
          </a:xfrm>
          <a:prstGeom prst="line">
            <a:avLst/>
          </a:prstGeom>
          <a:noFill/>
          <a:ln w="38100">
            <a:solidFill>
              <a:srgbClr val="3B86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7076" y="2888010"/>
            <a:ext cx="406396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TTS Server (:8200)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57076" y="3043535"/>
            <a:ext cx="406396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00"/>
              </a:spcBef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CosyVoice3 Singlish, POST /tts -&gt; WAV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475222" y="3259336"/>
            <a:ext cx="430988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17475" y="3414861"/>
            <a:ext cx="4225379" cy="396627"/>
          </a:xfrm>
          <a:prstGeom prst="roundRect">
            <a:avLst>
              <a:gd name="adj" fmla="val 12808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Shape 25"/>
          <p:cNvSpPr/>
          <p:nvPr/>
        </p:nvSpPr>
        <p:spPr>
          <a:xfrm>
            <a:off x="536525" y="3414861"/>
            <a:ext cx="0" cy="396627"/>
          </a:xfrm>
          <a:prstGeom prst="line">
            <a:avLst/>
          </a:prstGeom>
          <a:noFill/>
          <a:ln w="38100">
            <a:solidFill>
              <a:srgbClr val="0CDA9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57076" y="3478262"/>
            <a:ext cx="406396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Dashboard Audio Playback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57076" y="3633788"/>
            <a:ext cx="406396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100"/>
              </a:spcBef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Base64 WAV -&gt; Audio element auto-play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5082480" y="917377"/>
            <a:ext cx="3680520" cy="1383953"/>
          </a:xfrm>
          <a:prstGeom prst="roundRect">
            <a:avLst>
              <a:gd name="adj" fmla="val 5506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5218956" y="1053852"/>
            <a:ext cx="3475720" cy="171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600"/>
              </a:spcAft>
              <a:buNone/>
            </a:pPr>
            <a:r>
              <a:rPr lang="en-US" sz="12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What's Working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5218956" y="1301502"/>
            <a:ext cx="347572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bidirectional voice loop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5218956" y="1453902"/>
            <a:ext cx="347572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waveform visualization (mic + TTS)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5218956" y="1606302"/>
            <a:ext cx="347572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Transcript history in conversation panel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5218956" y="1758702"/>
            <a:ext cx="347572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 action triggers TTS broadcast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5218956" y="1961852"/>
            <a:ext cx="780901" cy="203002"/>
          </a:xfrm>
          <a:prstGeom prst="roundRect">
            <a:avLst>
              <a:gd name="adj" fmla="val 18768"/>
            </a:avLst>
          </a:prstGeom>
          <a:solidFill>
            <a:srgbClr val="0CDA90">
              <a:alpha val="12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7" name="Text 35"/>
          <p:cNvSpPr/>
          <p:nvPr/>
        </p:nvSpPr>
        <p:spPr>
          <a:xfrm>
            <a:off x="5329982" y="1996678"/>
            <a:ext cx="57002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WORKING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5082480" y="2402830"/>
            <a:ext cx="3680520" cy="457200"/>
          </a:xfrm>
          <a:prstGeom prst="roundRect">
            <a:avLst>
              <a:gd name="adj" fmla="val 11111"/>
            </a:avLst>
          </a:prstGeom>
          <a:solidFill>
            <a:srgbClr val="3B86FF">
              <a:alpha val="8000"/>
            </a:srgbClr>
          </a:solidFill>
          <a:ln w="9525">
            <a:solidFill>
              <a:srgbClr val="3B86FF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9" name="Text 37"/>
          <p:cNvSpPr/>
          <p:nvPr/>
        </p:nvSpPr>
        <p:spPr>
          <a:xfrm>
            <a:off x="5168205" y="2488555"/>
            <a:ext cx="357925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Video (SharePoint)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5168205" y="2621905"/>
            <a:ext cx="3579251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3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Speech STT + TTS loop demonstration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885676"/>
            <a:ext cx="9144000" cy="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1000" y="253901"/>
            <a:ext cx="85496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ACHIEVEMENT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81000" y="396776"/>
            <a:ext cx="8549640" cy="352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 on the Move + Dashboard Integration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381000" y="1098352"/>
            <a:ext cx="4064050" cy="2784128"/>
          </a:xfrm>
          <a:prstGeom prst="roundRect">
            <a:avLst>
              <a:gd name="adj" fmla="val 2737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42925" y="1260277"/>
            <a:ext cx="3815004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13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 Pipeline (5 FPS)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2925" y="1561802"/>
            <a:ext cx="3740200" cy="38100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69875" y="1638002"/>
            <a:ext cx="228600" cy="228600"/>
          </a:xfrm>
          <a:prstGeom prst="roundRect">
            <a:avLst>
              <a:gd name="adj" fmla="val 50000"/>
            </a:avLst>
          </a:prstGeom>
          <a:solidFill>
            <a:srgbClr val="0CDA9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752326" y="1685627"/>
            <a:ext cx="6497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999976" y="1680865"/>
            <a:ext cx="2533468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Camera capture (Ghost PC :8889/cam/jpeg)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42925" y="1993553"/>
            <a:ext cx="3740200" cy="38100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669875" y="2069753"/>
            <a:ext cx="228600" cy="228600"/>
          </a:xfrm>
          <a:prstGeom prst="roundRect">
            <a:avLst>
              <a:gd name="adj" fmla="val 50000"/>
            </a:avLst>
          </a:prstGeom>
          <a:solidFill>
            <a:srgbClr val="0CDA9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752326" y="2117378"/>
            <a:ext cx="6497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999976" y="2112615"/>
            <a:ext cx="2396541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Edge Proxy FR loop (JPEG every 200ms)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42925" y="2425303"/>
            <a:ext cx="3740200" cy="38100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669875" y="2501503"/>
            <a:ext cx="228600" cy="228600"/>
          </a:xfrm>
          <a:prstGeom prst="roundRect">
            <a:avLst>
              <a:gd name="adj" fmla="val 50000"/>
            </a:avLst>
          </a:prstGeom>
          <a:solidFill>
            <a:srgbClr val="0CDA9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752326" y="2549128"/>
            <a:ext cx="6497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999976" y="2544366"/>
            <a:ext cx="222105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 Server (SCRFD + ViT + ByteTrack)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42925" y="2857054"/>
            <a:ext cx="3740200" cy="38100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669875" y="2933254"/>
            <a:ext cx="228600" cy="228600"/>
          </a:xfrm>
          <a:prstGeom prst="roundRect">
            <a:avLst>
              <a:gd name="adj" fmla="val 50000"/>
            </a:avLst>
          </a:prstGeom>
          <a:solidFill>
            <a:srgbClr val="0CDA9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752326" y="2980879"/>
            <a:ext cx="6497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999976" y="2976116"/>
            <a:ext cx="2264774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Detections broadcast via /fr WebSocket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42925" y="3288804"/>
            <a:ext cx="3740200" cy="38100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669875" y="3365004"/>
            <a:ext cx="228600" cy="228600"/>
          </a:xfrm>
          <a:prstGeom prst="roundRect">
            <a:avLst>
              <a:gd name="adj" fmla="val 50000"/>
            </a:avLst>
          </a:prstGeom>
          <a:solidFill>
            <a:srgbClr val="0CDA90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752326" y="3412629"/>
            <a:ext cx="6497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b="1" dirty="0">
                <a:solidFill>
                  <a:srgbClr val="0D111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999976" y="3407866"/>
            <a:ext cx="255882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Dashboard overlay (bboxes + identity labels)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81000" y="4009430"/>
            <a:ext cx="4064050" cy="539502"/>
          </a:xfrm>
          <a:prstGeom prst="roundRect">
            <a:avLst>
              <a:gd name="adj" fmla="val 9416"/>
            </a:avLst>
          </a:prstGeom>
          <a:solidFill>
            <a:srgbClr val="3B86FF">
              <a:alpha val="8000"/>
            </a:srgbClr>
          </a:solidFill>
          <a:ln w="9525">
            <a:solidFill>
              <a:srgbClr val="3B86FF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8" name="Text 26"/>
          <p:cNvSpPr/>
          <p:nvPr/>
        </p:nvSpPr>
        <p:spPr>
          <a:xfrm>
            <a:off x="492026" y="4120455"/>
            <a:ext cx="391883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Video (SharePoint):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92026" y="4253805"/>
            <a:ext cx="391883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9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 on the move + dashboard integration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698950" y="1098352"/>
            <a:ext cx="4064050" cy="3167807"/>
          </a:xfrm>
          <a:prstGeom prst="roundRect">
            <a:avLst>
              <a:gd name="adj" fmla="val 2405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4860875" y="1260277"/>
            <a:ext cx="3815004" cy="2000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800"/>
              </a:spcAft>
              <a:buNone/>
            </a:pPr>
            <a:r>
              <a:rPr lang="en-US" sz="13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Dashboard Features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4860875" y="1561802"/>
            <a:ext cx="3740200" cy="434876"/>
          </a:xfrm>
          <a:prstGeom prst="roundRect">
            <a:avLst>
              <a:gd name="adj" fmla="val 11681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3" name="Shape 31"/>
          <p:cNvSpPr/>
          <p:nvPr/>
        </p:nvSpPr>
        <p:spPr>
          <a:xfrm>
            <a:off x="4879925" y="1561802"/>
            <a:ext cx="0" cy="434876"/>
          </a:xfrm>
          <a:prstGeom prst="line">
            <a:avLst/>
          </a:prstGeom>
          <a:noFill/>
          <a:ln w="38100">
            <a:solidFill>
              <a:srgbClr val="0CDA9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025926" y="1638002"/>
            <a:ext cx="351716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Real-time bounding boxes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025926" y="1806178"/>
            <a:ext cx="351716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Scaled to video display, color-coded: known (teal) vs unknown (orange)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4860875" y="2047429"/>
            <a:ext cx="3740200" cy="434876"/>
          </a:xfrm>
          <a:prstGeom prst="roundRect">
            <a:avLst>
              <a:gd name="adj" fmla="val 11681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7" name="Shape 35"/>
          <p:cNvSpPr/>
          <p:nvPr/>
        </p:nvSpPr>
        <p:spPr>
          <a:xfrm>
            <a:off x="4879925" y="2047429"/>
            <a:ext cx="0" cy="434876"/>
          </a:xfrm>
          <a:prstGeom prst="line">
            <a:avLst/>
          </a:prstGeom>
          <a:noFill/>
          <a:ln w="38100">
            <a:solidFill>
              <a:srgbClr val="0CDA9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025926" y="2123629"/>
            <a:ext cx="351716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Identity + confidence labels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5025926" y="2291804"/>
            <a:ext cx="351716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Name and confidence % displayed above each bbox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4860875" y="2533055"/>
            <a:ext cx="3740200" cy="434876"/>
          </a:xfrm>
          <a:prstGeom prst="roundRect">
            <a:avLst>
              <a:gd name="adj" fmla="val 11681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1" name="Shape 39"/>
          <p:cNvSpPr/>
          <p:nvPr/>
        </p:nvSpPr>
        <p:spPr>
          <a:xfrm>
            <a:off x="4879925" y="2533055"/>
            <a:ext cx="0" cy="434876"/>
          </a:xfrm>
          <a:prstGeom prst="line">
            <a:avLst/>
          </a:prstGeom>
          <a:noFill/>
          <a:ln w="38100">
            <a:solidFill>
              <a:srgbClr val="0CDA9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025926" y="2609255"/>
            <a:ext cx="351716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 Temporal Analyzer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5025926" y="2777430"/>
            <a:ext cx="351716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10s sliding window, 5s consistency, 60% presence threshold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4860875" y="3018681"/>
            <a:ext cx="3740200" cy="549176"/>
          </a:xfrm>
          <a:prstGeom prst="roundRect">
            <a:avLst>
              <a:gd name="adj" fmla="val 9250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5" name="Shape 43"/>
          <p:cNvSpPr/>
          <p:nvPr/>
        </p:nvSpPr>
        <p:spPr>
          <a:xfrm>
            <a:off x="4879925" y="3018681"/>
            <a:ext cx="0" cy="549176"/>
          </a:xfrm>
          <a:prstGeom prst="line">
            <a:avLst/>
          </a:prstGeom>
          <a:noFill/>
          <a:ln w="38100">
            <a:solidFill>
              <a:srgbClr val="0CDA9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5025926" y="3094881"/>
            <a:ext cx="351716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Orchestrator integration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5025926" y="3263057"/>
            <a:ext cx="3517163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 detections sent via /edge WS to FRTemporalAnalyzer for identity confirmation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4860875" y="3618607"/>
            <a:ext cx="3740200" cy="434876"/>
          </a:xfrm>
          <a:prstGeom prst="roundRect">
            <a:avLst>
              <a:gd name="adj" fmla="val 11681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9" name="Shape 47"/>
          <p:cNvSpPr/>
          <p:nvPr/>
        </p:nvSpPr>
        <p:spPr>
          <a:xfrm>
            <a:off x="4879925" y="3618607"/>
            <a:ext cx="0" cy="434876"/>
          </a:xfrm>
          <a:prstGeom prst="line">
            <a:avLst/>
          </a:prstGeom>
          <a:noFill/>
          <a:ln w="38100">
            <a:solidFill>
              <a:srgbClr val="0CDA90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5025926" y="3694807"/>
            <a:ext cx="3517163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Auto-reconnect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5025926" y="3862983"/>
            <a:ext cx="351716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200"/>
              </a:spcBef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2s backoff on FR WebSocket disconnect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4698950" y="4469309"/>
            <a:ext cx="780901" cy="203002"/>
          </a:xfrm>
          <a:prstGeom prst="roundRect">
            <a:avLst>
              <a:gd name="adj" fmla="val 18768"/>
            </a:avLst>
          </a:prstGeom>
          <a:solidFill>
            <a:srgbClr val="0CDA90">
              <a:alpha val="12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3" name="Text 51"/>
          <p:cNvSpPr/>
          <p:nvPr/>
        </p:nvSpPr>
        <p:spPr>
          <a:xfrm>
            <a:off x="4809976" y="4504134"/>
            <a:ext cx="57002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WORKING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780901"/>
            <a:ext cx="9144000" cy="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1000" y="203150"/>
            <a:ext cx="85496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ACHIEVEMENT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81000" y="346025"/>
            <a:ext cx="8549640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VLM Preliminary Testing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81000" y="917377"/>
            <a:ext cx="4089350" cy="1986111"/>
          </a:xfrm>
          <a:prstGeom prst="roundRect">
            <a:avLst>
              <a:gd name="adj" fmla="val 3837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92026" y="1028402"/>
            <a:ext cx="394464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 Queries (Basic Perception)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92026" y="1231553"/>
            <a:ext cx="3867299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501551" y="1231553"/>
            <a:ext cx="0" cy="234851"/>
          </a:xfrm>
          <a:prstGeom prst="line">
            <a:avLst/>
          </a:prstGeom>
          <a:noFill/>
          <a:ln w="19050">
            <a:solidFill>
              <a:srgbClr val="3B86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9926" y="1282303"/>
            <a:ext cx="374395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Show Basic Perception for context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92026" y="1491704"/>
            <a:ext cx="3867299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501551" y="1491704"/>
            <a:ext cx="0" cy="234851"/>
          </a:xfrm>
          <a:prstGeom prst="line">
            <a:avLst/>
          </a:prstGeom>
          <a:noFill/>
          <a:ln w="19050">
            <a:solidFill>
              <a:srgbClr val="3B86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9926" y="1542455"/>
            <a:ext cx="374395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brand are the person's shoes?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492026" y="1751856"/>
            <a:ext cx="3867299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501551" y="1751856"/>
            <a:ext cx="0" cy="234851"/>
          </a:xfrm>
          <a:prstGeom prst="line">
            <a:avLst/>
          </a:prstGeom>
          <a:noFill/>
          <a:ln w="19050">
            <a:solidFill>
              <a:srgbClr val="3B86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99926" y="1802606"/>
            <a:ext cx="374395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objects are on or near the desk in the background?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92026" y="2012007"/>
            <a:ext cx="3867299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501551" y="2012007"/>
            <a:ext cx="0" cy="234851"/>
          </a:xfrm>
          <a:prstGeom prst="line">
            <a:avLst/>
          </a:prstGeom>
          <a:noFill/>
          <a:ln w="19050">
            <a:solidFill>
              <a:srgbClr val="3B86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9926" y="2062758"/>
            <a:ext cx="374395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 there a second person partially visible in the background?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492026" y="2272159"/>
            <a:ext cx="3867299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Shape 18"/>
          <p:cNvSpPr/>
          <p:nvPr/>
        </p:nvSpPr>
        <p:spPr>
          <a:xfrm>
            <a:off x="501551" y="2272159"/>
            <a:ext cx="0" cy="234851"/>
          </a:xfrm>
          <a:prstGeom prst="line">
            <a:avLst/>
          </a:prstGeom>
          <a:noFill/>
          <a:ln w="19050">
            <a:solidFill>
              <a:srgbClr val="3B86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99926" y="2322909"/>
            <a:ext cx="374395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text or brand is visible on the person's shirt?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92026" y="2532311"/>
            <a:ext cx="3867299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Shape 21"/>
          <p:cNvSpPr/>
          <p:nvPr/>
        </p:nvSpPr>
        <p:spPr>
          <a:xfrm>
            <a:off x="501551" y="2532311"/>
            <a:ext cx="0" cy="234851"/>
          </a:xfrm>
          <a:prstGeom prst="line">
            <a:avLst/>
          </a:prstGeom>
          <a:noFill/>
          <a:ln w="19050">
            <a:solidFill>
              <a:srgbClr val="3B86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9926" y="2583061"/>
            <a:ext cx="374395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can be seen through the windows?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381000" y="2979688"/>
            <a:ext cx="4089350" cy="1192857"/>
          </a:xfrm>
          <a:prstGeom prst="roundRect">
            <a:avLst>
              <a:gd name="adj" fmla="val 6388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492026" y="3090714"/>
            <a:ext cx="3944645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 Summary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92026" y="3293864"/>
            <a:ext cx="394464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Model: Qwen3.5-122B-A10B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492026" y="3433465"/>
            <a:ext cx="394464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Selected for low resource usage + good performance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492026" y="3573066"/>
            <a:ext cx="394464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OpenAI-compatible chat API via modelapi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492026" y="3712666"/>
            <a:ext cx="394464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JPEG base64 + text prompt -&gt; analysis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492026" y="3877568"/>
            <a:ext cx="667792" cy="183952"/>
          </a:xfrm>
          <a:prstGeom prst="roundRect">
            <a:avLst>
              <a:gd name="adj" fmla="val 20712"/>
            </a:avLst>
          </a:prstGeom>
          <a:solidFill>
            <a:srgbClr val="3B86FF">
              <a:alpha val="8000"/>
            </a:srgbClr>
          </a:solidFill>
          <a:ln w="9525">
            <a:solidFill>
              <a:srgbClr val="3B86FF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2" name="Text 30"/>
          <p:cNvSpPr/>
          <p:nvPr/>
        </p:nvSpPr>
        <p:spPr>
          <a:xfrm>
            <a:off x="577751" y="3912394"/>
            <a:ext cx="50626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WORKING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4673501" y="917377"/>
            <a:ext cx="4089499" cy="1465808"/>
          </a:xfrm>
          <a:prstGeom prst="roundRect">
            <a:avLst>
              <a:gd name="adj" fmla="val 5198"/>
            </a:avLst>
          </a:prstGeom>
          <a:solidFill>
            <a:srgbClr val="0CDA90">
              <a:alpha val="6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4" name="Text 32"/>
          <p:cNvSpPr/>
          <p:nvPr/>
        </p:nvSpPr>
        <p:spPr>
          <a:xfrm>
            <a:off x="4784527" y="1028402"/>
            <a:ext cx="3944797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Steps for Demo Scenes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4784527" y="1231553"/>
            <a:ext cx="3867448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6" name="Shape 34"/>
          <p:cNvSpPr/>
          <p:nvPr/>
        </p:nvSpPr>
        <p:spPr>
          <a:xfrm>
            <a:off x="4794052" y="1231553"/>
            <a:ext cx="0" cy="234851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92427" y="1282303"/>
            <a:ext cx="374411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 endpoints for SCAN_AREA and VERIFY_OBJECT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4784527" y="1491704"/>
            <a:ext cx="3867448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9" name="Shape 37"/>
          <p:cNvSpPr/>
          <p:nvPr/>
        </p:nvSpPr>
        <p:spPr>
          <a:xfrm>
            <a:off x="4794052" y="1491704"/>
            <a:ext cx="0" cy="234851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892427" y="1542455"/>
            <a:ext cx="374411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Create test cases to benchmark SCAN_AREA and VERIFY_OBJECT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4784527" y="1751856"/>
            <a:ext cx="3867448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2" name="Shape 40"/>
          <p:cNvSpPr/>
          <p:nvPr/>
        </p:nvSpPr>
        <p:spPr>
          <a:xfrm>
            <a:off x="4794052" y="1751856"/>
            <a:ext cx="0" cy="234851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892427" y="1802606"/>
            <a:ext cx="374411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Test with different resolutions (camera settings)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4784527" y="2012007"/>
            <a:ext cx="3867448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5" name="Shape 43"/>
          <p:cNvSpPr/>
          <p:nvPr/>
        </p:nvSpPr>
        <p:spPr>
          <a:xfrm>
            <a:off x="4794052" y="2012007"/>
            <a:ext cx="0" cy="234851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892427" y="2062758"/>
            <a:ext cx="3744111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9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Chemical scene testing (3 demo scenes) - PENDING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673501" y="2459385"/>
            <a:ext cx="4089499" cy="983605"/>
          </a:xfrm>
          <a:prstGeom prst="roundRect">
            <a:avLst>
              <a:gd name="adj" fmla="val 7747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8" name="Text 46"/>
          <p:cNvSpPr/>
          <p:nvPr/>
        </p:nvSpPr>
        <p:spPr>
          <a:xfrm>
            <a:off x="4784527" y="2570411"/>
            <a:ext cx="3944797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 Path</a:t>
            </a:r>
            <a:endParaRPr lang="en-US" sz="1100" dirty="0"/>
          </a:p>
        </p:txBody>
      </p:sp>
      <p:sp>
        <p:nvSpPr>
          <p:cNvPr id="49" name="Text 47"/>
          <p:cNvSpPr/>
          <p:nvPr/>
        </p:nvSpPr>
        <p:spPr>
          <a:xfrm>
            <a:off x="4784527" y="2773561"/>
            <a:ext cx="394479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VLM client uses OpenAI-compatible API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4784527" y="2913162"/>
            <a:ext cx="394479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Frame capture -&gt; JPEG base64 -&gt; prompt -&gt; response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4784527" y="3052763"/>
            <a:ext cx="394479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SCAN_AREA and VERIFY_OBJECT will share same pipeline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4784527" y="3192363"/>
            <a:ext cx="394479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Dynamic replan trigger based on VLM hazard detection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4673501" y="3519190"/>
            <a:ext cx="4089499" cy="704404"/>
          </a:xfrm>
          <a:prstGeom prst="roundRect">
            <a:avLst>
              <a:gd name="adj" fmla="val 10818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4" name="Text 52"/>
          <p:cNvSpPr/>
          <p:nvPr/>
        </p:nvSpPr>
        <p:spPr>
          <a:xfrm>
            <a:off x="4784527" y="3630216"/>
            <a:ext cx="3944797" cy="15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1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Notes</a:t>
            </a:r>
            <a:endParaRPr lang="en-US" sz="1100" dirty="0"/>
          </a:p>
        </p:txBody>
      </p:sp>
      <p:sp>
        <p:nvSpPr>
          <p:cNvPr id="55" name="Text 53"/>
          <p:cNvSpPr/>
          <p:nvPr/>
        </p:nvSpPr>
        <p:spPr>
          <a:xfrm>
            <a:off x="4784527" y="3833366"/>
            <a:ext cx="394479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scene testing (Office/Boxes/Spill) pending</a:t>
            </a: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4784527" y="3972967"/>
            <a:ext cx="394479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8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tests validate basic perception capability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755600"/>
            <a:ext cx="9144000" cy="0"/>
          </a:xfrm>
          <a:prstGeom prst="line">
            <a:avLst/>
          </a:prstGeom>
          <a:noFill/>
          <a:ln w="19050">
            <a:solidFill>
              <a:srgbClr val="3B86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1000" y="203150"/>
            <a:ext cx="85496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ACHIEVEMENT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81000" y="346025"/>
            <a:ext cx="8549640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DYNO Orchestrator: LLM Prompting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81000" y="866626"/>
            <a:ext cx="4102150" cy="983605"/>
          </a:xfrm>
          <a:prstGeom prst="roundRect">
            <a:avLst>
              <a:gd name="adj" fmla="val 6456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92026" y="977652"/>
            <a:ext cx="395770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Prompt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92026" y="1171277"/>
            <a:ext cx="3880098" cy="361652"/>
          </a:xfrm>
          <a:prstGeom prst="roundRect">
            <a:avLst>
              <a:gd name="adj" fmla="val 10535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501551" y="1171277"/>
            <a:ext cx="0" cy="361652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9926" y="1234678"/>
            <a:ext cx="3757014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700" b="1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Simple natural language input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599926" y="1355229"/>
            <a:ext cx="375701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"can u investigate"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453225" y="1571030"/>
            <a:ext cx="395770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Bef>
                <a:spcPts val="200"/>
              </a:spcBef>
              <a:spcAft>
                <a:spcPts val="200"/>
              </a:spcAft>
              <a:buNone/>
            </a:pPr>
            <a:r>
              <a:rPr lang="en-US" sz="10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381000" y="1926431"/>
            <a:ext cx="4102150" cy="2243286"/>
          </a:xfrm>
          <a:prstGeom prst="roundRect">
            <a:avLst>
              <a:gd name="adj" fmla="val 2831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492026" y="2037457"/>
            <a:ext cx="395770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 Prompt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92026" y="2231082"/>
            <a:ext cx="3880098" cy="361652"/>
          </a:xfrm>
          <a:prstGeom prst="roundRect">
            <a:avLst>
              <a:gd name="adj" fmla="val 10535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501551" y="2231082"/>
            <a:ext cx="0" cy="361652"/>
          </a:xfrm>
          <a:prstGeom prst="line">
            <a:avLst/>
          </a:prstGeom>
          <a:noFill/>
          <a:ln w="19050">
            <a:solidFill>
              <a:srgbClr val="3B86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9926" y="2294483"/>
            <a:ext cx="3757014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7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Role + Rules</a:t>
            </a:r>
            <a:endParaRPr lang="en-US" sz="700" dirty="0"/>
          </a:p>
        </p:txBody>
      </p:sp>
      <p:sp>
        <p:nvSpPr>
          <p:cNvPr id="17" name="Text 15"/>
          <p:cNvSpPr/>
          <p:nvPr/>
        </p:nvSpPr>
        <p:spPr>
          <a:xfrm>
            <a:off x="599926" y="2415034"/>
            <a:ext cx="375701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Robotic DAG planner, strict JSON output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492026" y="2630835"/>
            <a:ext cx="3880098" cy="475952"/>
          </a:xfrm>
          <a:prstGeom prst="roundRect">
            <a:avLst>
              <a:gd name="adj" fmla="val 8005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501551" y="2630835"/>
            <a:ext cx="0" cy="475952"/>
          </a:xfrm>
          <a:prstGeom prst="line">
            <a:avLst/>
          </a:prstGeom>
          <a:noFill/>
          <a:ln w="19050">
            <a:solidFill>
              <a:srgbClr val="3B86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99926" y="2694236"/>
            <a:ext cx="3757014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7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Allowed Actions (8)</a:t>
            </a:r>
            <a:endParaRPr lang="en-US" sz="700" dirty="0"/>
          </a:p>
        </p:txBody>
      </p:sp>
      <p:sp>
        <p:nvSpPr>
          <p:cNvPr id="21" name="Text 19"/>
          <p:cNvSpPr/>
          <p:nvPr/>
        </p:nvSpPr>
        <p:spPr>
          <a:xfrm>
            <a:off x="599926" y="2814786"/>
            <a:ext cx="375701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CHECK_BATTERY, NAVIGATE, SCAN_AREA, VERIFY_OBJECT, IDENTIFY_PERSON, SPEAK, ALERT_OPERATOR, WAIT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492026" y="3144887"/>
            <a:ext cx="3880098" cy="361652"/>
          </a:xfrm>
          <a:prstGeom prst="roundRect">
            <a:avLst>
              <a:gd name="adj" fmla="val 10535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Shape 21"/>
          <p:cNvSpPr/>
          <p:nvPr/>
        </p:nvSpPr>
        <p:spPr>
          <a:xfrm>
            <a:off x="501551" y="3144887"/>
            <a:ext cx="0" cy="361652"/>
          </a:xfrm>
          <a:prstGeom prst="line">
            <a:avLst/>
          </a:prstGeom>
          <a:noFill/>
          <a:ln w="19050">
            <a:solidFill>
              <a:srgbClr val="3B86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9926" y="3208288"/>
            <a:ext cx="3757014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7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599926" y="3328839"/>
            <a:ext cx="375701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lobby -&gt; office_tables -&gt; stacked_boxes -&gt; spill_source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492026" y="3544639"/>
            <a:ext cx="3880098" cy="475952"/>
          </a:xfrm>
          <a:prstGeom prst="roundRect">
            <a:avLst>
              <a:gd name="adj" fmla="val 8005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Shape 25"/>
          <p:cNvSpPr/>
          <p:nvPr/>
        </p:nvSpPr>
        <p:spPr>
          <a:xfrm>
            <a:off x="501551" y="3544639"/>
            <a:ext cx="0" cy="475952"/>
          </a:xfrm>
          <a:prstGeom prst="line">
            <a:avLst/>
          </a:prstGeom>
          <a:noFill/>
          <a:ln w="19050">
            <a:solidFill>
              <a:srgbClr val="3B86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99926" y="3608040"/>
            <a:ext cx="3757014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7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Rules</a:t>
            </a:r>
            <a:endParaRPr lang="en-US" sz="700" dirty="0"/>
          </a:p>
        </p:txBody>
      </p:sp>
      <p:sp>
        <p:nvSpPr>
          <p:cNvPr id="29" name="Text 27"/>
          <p:cNvSpPr/>
          <p:nvPr/>
        </p:nvSpPr>
        <p:spPr>
          <a:xfrm>
            <a:off x="599926" y="3728591"/>
            <a:ext cx="375701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CHECK_BATTERY before NAVIGATE, DAG with branch/merge, SCAN_AREA at locations, suspicious -&gt; VERIFY_OBJECT + IDENTIFY_PERSON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4660850" y="866626"/>
            <a:ext cx="4102150" cy="3004840"/>
          </a:xfrm>
          <a:prstGeom prst="roundRect">
            <a:avLst>
              <a:gd name="adj" fmla="val 2113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4771876" y="977652"/>
            <a:ext cx="395770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F088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 Output - 12-Step DAG Plan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771876" y="1171277"/>
            <a:ext cx="3880098" cy="361652"/>
          </a:xfrm>
          <a:prstGeom prst="roundRect">
            <a:avLst>
              <a:gd name="adj" fmla="val 10535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3" name="Shape 31"/>
          <p:cNvSpPr/>
          <p:nvPr/>
        </p:nvSpPr>
        <p:spPr>
          <a:xfrm>
            <a:off x="4781401" y="1171277"/>
            <a:ext cx="0" cy="361652"/>
          </a:xfrm>
          <a:prstGeom prst="line">
            <a:avLst/>
          </a:prstGeom>
          <a:noFill/>
          <a:ln w="19050">
            <a:solidFill>
              <a:srgbClr val="F0883E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79777" y="1234678"/>
            <a:ext cx="3757014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700" b="1" dirty="0">
                <a:solidFill>
                  <a:srgbClr val="F088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Inferred Intent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4879777" y="1355229"/>
            <a:ext cx="375701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"Investigate facility for anomalies and security threats."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4771876" y="1571030"/>
            <a:ext cx="3880098" cy="361652"/>
          </a:xfrm>
          <a:prstGeom prst="roundRect">
            <a:avLst>
              <a:gd name="adj" fmla="val 10535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7" name="Shape 35"/>
          <p:cNvSpPr/>
          <p:nvPr/>
        </p:nvSpPr>
        <p:spPr>
          <a:xfrm>
            <a:off x="4781401" y="1571030"/>
            <a:ext cx="0" cy="361652"/>
          </a:xfrm>
          <a:prstGeom prst="line">
            <a:avLst/>
          </a:prstGeom>
          <a:noFill/>
          <a:ln w="19050">
            <a:solidFill>
              <a:srgbClr val="F0883E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79777" y="1634430"/>
            <a:ext cx="3757014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700" b="1" dirty="0">
                <a:solidFill>
                  <a:srgbClr val="F088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ID</a:t>
            </a:r>
            <a:endParaRPr lang="en-US" sz="700" dirty="0"/>
          </a:p>
        </p:txBody>
      </p:sp>
      <p:sp>
        <p:nvSpPr>
          <p:cNvPr id="39" name="Text 37"/>
          <p:cNvSpPr/>
          <p:nvPr/>
        </p:nvSpPr>
        <p:spPr>
          <a:xfrm>
            <a:off x="4879777" y="1754981"/>
            <a:ext cx="375701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INV-2023-001 (DAG topology)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4771876" y="1970782"/>
            <a:ext cx="3880098" cy="475952"/>
          </a:xfrm>
          <a:prstGeom prst="roundRect">
            <a:avLst>
              <a:gd name="adj" fmla="val 8005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1" name="Shape 39"/>
          <p:cNvSpPr/>
          <p:nvPr/>
        </p:nvSpPr>
        <p:spPr>
          <a:xfrm>
            <a:off x="4781401" y="1970782"/>
            <a:ext cx="0" cy="475952"/>
          </a:xfrm>
          <a:prstGeom prst="line">
            <a:avLst/>
          </a:prstGeom>
          <a:noFill/>
          <a:ln w="19050">
            <a:solidFill>
              <a:srgbClr val="F0883E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879777" y="2034183"/>
            <a:ext cx="3757014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700" b="1" dirty="0">
                <a:solidFill>
                  <a:srgbClr val="F088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 Flow</a:t>
            </a:r>
            <a:endParaRPr lang="en-US" sz="700" dirty="0"/>
          </a:p>
        </p:txBody>
      </p:sp>
      <p:sp>
        <p:nvSpPr>
          <p:cNvPr id="43" name="Text 41"/>
          <p:cNvSpPr/>
          <p:nvPr/>
        </p:nvSpPr>
        <p:spPr>
          <a:xfrm>
            <a:off x="4879777" y="2154734"/>
            <a:ext cx="375701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1:CHECK_BATTERY -&gt; 2:NAVIGATE(lobby) -&gt; 3:SCAN_AREA -&gt; 4:NAVIGATE(office_tables) -&gt; 5:SCAN_AREA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4771876" y="2484834"/>
            <a:ext cx="3880098" cy="475952"/>
          </a:xfrm>
          <a:prstGeom prst="roundRect">
            <a:avLst>
              <a:gd name="adj" fmla="val 8005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5" name="Shape 43"/>
          <p:cNvSpPr/>
          <p:nvPr/>
        </p:nvSpPr>
        <p:spPr>
          <a:xfrm>
            <a:off x="4781401" y="2484834"/>
            <a:ext cx="0" cy="475952"/>
          </a:xfrm>
          <a:prstGeom prst="line">
            <a:avLst/>
          </a:prstGeom>
          <a:noFill/>
          <a:ln w="19050">
            <a:solidFill>
              <a:srgbClr val="F0883E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879777" y="2548235"/>
            <a:ext cx="3757014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700" b="1" dirty="0">
                <a:solidFill>
                  <a:srgbClr val="F088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Parallel Branch (after step 5)</a:t>
            </a:r>
            <a:endParaRPr lang="en-US" sz="700" dirty="0"/>
          </a:p>
        </p:txBody>
      </p:sp>
      <p:sp>
        <p:nvSpPr>
          <p:cNvPr id="47" name="Text 45"/>
          <p:cNvSpPr/>
          <p:nvPr/>
        </p:nvSpPr>
        <p:spPr>
          <a:xfrm>
            <a:off x="4879777" y="2668786"/>
            <a:ext cx="375701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6:VERIFY_OBJECT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4879777" y="2783086"/>
            <a:ext cx="375701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7:IDENTIFY_PERSON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4771876" y="2998887"/>
            <a:ext cx="3880098" cy="475952"/>
          </a:xfrm>
          <a:prstGeom prst="roundRect">
            <a:avLst>
              <a:gd name="adj" fmla="val 8005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0" name="Shape 48"/>
          <p:cNvSpPr/>
          <p:nvPr/>
        </p:nvSpPr>
        <p:spPr>
          <a:xfrm>
            <a:off x="4781401" y="2998887"/>
            <a:ext cx="0" cy="475952"/>
          </a:xfrm>
          <a:prstGeom prst="line">
            <a:avLst/>
          </a:prstGeom>
          <a:noFill/>
          <a:ln w="19050">
            <a:solidFill>
              <a:srgbClr val="F0883E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879777" y="3062288"/>
            <a:ext cx="3757014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200"/>
              </a:spcAft>
              <a:buNone/>
            </a:pPr>
            <a:r>
              <a:rPr lang="en-US" sz="700" b="1" dirty="0">
                <a:solidFill>
                  <a:srgbClr val="F088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Merge -&gt; Continue</a:t>
            </a:r>
            <a:endParaRPr lang="en-US" sz="700" dirty="0"/>
          </a:p>
        </p:txBody>
      </p:sp>
      <p:sp>
        <p:nvSpPr>
          <p:cNvPr id="52" name="Text 50"/>
          <p:cNvSpPr/>
          <p:nvPr/>
        </p:nvSpPr>
        <p:spPr>
          <a:xfrm>
            <a:off x="4879777" y="3182838"/>
            <a:ext cx="3757014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Both 6+7 complete -&gt; 8:NAVIGATE(stacked_boxes) -&gt; 9:NAVIGATE(spill_source) -&gt; 10:SCAN_AREA -&gt; 11:SPEAK -&gt; 12:ALERT_OPERATOR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4771876" y="3525589"/>
            <a:ext cx="3880098" cy="234851"/>
          </a:xfrm>
          <a:prstGeom prst="roundRect">
            <a:avLst>
              <a:gd name="adj" fmla="val 16223"/>
            </a:avLst>
          </a:prstGeom>
          <a:solidFill>
            <a:srgbClr val="3B86FF">
              <a:alpha val="8000"/>
            </a:srgbClr>
          </a:solidFill>
          <a:ln w="9525">
            <a:solidFill>
              <a:srgbClr val="3B86FF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4" name="Text 52"/>
          <p:cNvSpPr/>
          <p:nvPr/>
        </p:nvSpPr>
        <p:spPr>
          <a:xfrm>
            <a:off x="4870252" y="3585865"/>
            <a:ext cx="375701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Model: Qwen3-Next-80B (modelapi.klass.dev)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911126"/>
            <a:ext cx="9144000" cy="0"/>
          </a:xfrm>
          <a:prstGeom prst="line">
            <a:avLst/>
          </a:prstGeom>
          <a:noFill/>
          <a:ln w="19050">
            <a:solidFill>
              <a:srgbClr val="3B86F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1000" y="203150"/>
            <a:ext cx="85496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ORCHESTRATOR SHOWCASE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81000" y="346025"/>
            <a:ext cx="8549640" cy="2952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DAG Plan: "Investigate facility"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381000" y="692051"/>
            <a:ext cx="8549640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Bef>
                <a:spcPts val="400"/>
              </a:spcBef>
              <a:buNone/>
            </a:pPr>
            <a:r>
              <a:rPr lang="en-US" sz="9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LLM generates 12-step DAG with parallel investigation branch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381000" y="996851"/>
            <a:ext cx="4114800" cy="2123033"/>
          </a:xfrm>
          <a:prstGeom prst="roundRect">
            <a:avLst>
              <a:gd name="adj" fmla="val 2991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66725" y="1082576"/>
            <a:ext cx="402221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Sequential Path (Steps 1-5)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66725" y="1276201"/>
            <a:ext cx="3943350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542925" y="1314301"/>
            <a:ext cx="177105" cy="158651"/>
          </a:xfrm>
          <a:prstGeom prst="roundRect">
            <a:avLst>
              <a:gd name="adj" fmla="val 24015"/>
            </a:avLst>
          </a:prstGeom>
          <a:solidFill>
            <a:srgbClr val="0CDA90">
              <a:alpha val="19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603200" y="1336477"/>
            <a:ext cx="5768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770781" y="1336477"/>
            <a:ext cx="88790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CHECK_BATTERY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427291" y="1536353"/>
            <a:ext cx="402221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3036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466725" y="1650653"/>
            <a:ext cx="3943350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542925" y="1688753"/>
            <a:ext cx="177105" cy="158651"/>
          </a:xfrm>
          <a:prstGeom prst="roundRect">
            <a:avLst>
              <a:gd name="adj" fmla="val 24015"/>
            </a:avLst>
          </a:prstGeom>
          <a:solidFill>
            <a:srgbClr val="0CDA90">
              <a:alpha val="19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603200" y="1710928"/>
            <a:ext cx="5768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770781" y="1710928"/>
            <a:ext cx="90824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NAVIGATE -&gt; lobby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27291" y="1910804"/>
            <a:ext cx="402221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3036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466725" y="2025104"/>
            <a:ext cx="3943350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542925" y="2063204"/>
            <a:ext cx="177105" cy="158651"/>
          </a:xfrm>
          <a:prstGeom prst="roundRect">
            <a:avLst>
              <a:gd name="adj" fmla="val 24015"/>
            </a:avLst>
          </a:prstGeom>
          <a:solidFill>
            <a:srgbClr val="0CDA90">
              <a:alpha val="19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603200" y="2085380"/>
            <a:ext cx="5768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770781" y="2085380"/>
            <a:ext cx="966692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SCAN_AREA (lobby)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427291" y="2285256"/>
            <a:ext cx="402221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3036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66725" y="2399556"/>
            <a:ext cx="3943350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542925" y="2437656"/>
            <a:ext cx="177105" cy="158651"/>
          </a:xfrm>
          <a:prstGeom prst="roundRect">
            <a:avLst>
              <a:gd name="adj" fmla="val 24015"/>
            </a:avLst>
          </a:prstGeom>
          <a:solidFill>
            <a:srgbClr val="0CDA90">
              <a:alpha val="19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603200" y="2459831"/>
            <a:ext cx="5768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770781" y="2459831"/>
            <a:ext cx="1240092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NAVIGATE -&gt; office_tables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427291" y="2659707"/>
            <a:ext cx="402221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3036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466725" y="2774007"/>
            <a:ext cx="3943350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9" name="Text 27"/>
          <p:cNvSpPr/>
          <p:nvPr/>
        </p:nvSpPr>
        <p:spPr>
          <a:xfrm>
            <a:off x="542925" y="2812107"/>
            <a:ext cx="177105" cy="158651"/>
          </a:xfrm>
          <a:prstGeom prst="roundRect">
            <a:avLst>
              <a:gd name="adj" fmla="val 24015"/>
            </a:avLst>
          </a:prstGeom>
          <a:solidFill>
            <a:srgbClr val="0CDA90">
              <a:alpha val="19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0" name="Text 28"/>
          <p:cNvSpPr/>
          <p:nvPr/>
        </p:nvSpPr>
        <p:spPr>
          <a:xfrm>
            <a:off x="603200" y="2834283"/>
            <a:ext cx="5768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770781" y="2834283"/>
            <a:ext cx="129868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SCAN_AREA (office_tables)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4648200" y="1034951"/>
            <a:ext cx="4114800" cy="209550"/>
          </a:xfrm>
          <a:prstGeom prst="roundRect">
            <a:avLst>
              <a:gd name="adj" fmla="val 18182"/>
            </a:avLst>
          </a:prstGeom>
          <a:solidFill>
            <a:srgbClr val="F0883E">
              <a:alpha val="8000"/>
            </a:srgbClr>
          </a:solidFill>
          <a:ln w="9525">
            <a:solidFill>
              <a:srgbClr val="F0883E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3" name="Text 31"/>
          <p:cNvSpPr/>
          <p:nvPr/>
        </p:nvSpPr>
        <p:spPr>
          <a:xfrm>
            <a:off x="4733925" y="1082576"/>
            <a:ext cx="402221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F088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PARALLEL BRANCH (both depend on step 5)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4648200" y="1282601"/>
            <a:ext cx="4114800" cy="844153"/>
          </a:xfrm>
          <a:prstGeom prst="roundRect">
            <a:avLst>
              <a:gd name="adj" fmla="val 7522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5" name="Text 33"/>
          <p:cNvSpPr/>
          <p:nvPr/>
        </p:nvSpPr>
        <p:spPr>
          <a:xfrm>
            <a:off x="4733925" y="1368326"/>
            <a:ext cx="3943350" cy="253901"/>
          </a:xfrm>
          <a:prstGeom prst="roundRect">
            <a:avLst>
              <a:gd name="adj" fmla="val 15006"/>
            </a:avLst>
          </a:prstGeom>
          <a:solidFill>
            <a:srgbClr val="21262D"/>
          </a:solidFill>
          <a:ln w="9525">
            <a:solidFill>
              <a:srgbClr val="F0883E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6" name="Text 34"/>
          <p:cNvSpPr/>
          <p:nvPr/>
        </p:nvSpPr>
        <p:spPr>
          <a:xfrm>
            <a:off x="4819650" y="1415951"/>
            <a:ext cx="177105" cy="158651"/>
          </a:xfrm>
          <a:prstGeom prst="roundRect">
            <a:avLst>
              <a:gd name="adj" fmla="val 24015"/>
            </a:avLst>
          </a:prstGeom>
          <a:solidFill>
            <a:srgbClr val="F0883E">
              <a:alpha val="19000"/>
            </a:srgbClr>
          </a:solidFill>
          <a:ln w="9525">
            <a:solidFill>
              <a:srgbClr val="F0883E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7" name="Text 35"/>
          <p:cNvSpPr/>
          <p:nvPr/>
        </p:nvSpPr>
        <p:spPr>
          <a:xfrm>
            <a:off x="4879925" y="1438126"/>
            <a:ext cx="5768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5047506" y="1438126"/>
            <a:ext cx="83993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VERIFY_OBJECT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4733925" y="1647527"/>
            <a:ext cx="3943350" cy="253901"/>
          </a:xfrm>
          <a:prstGeom prst="roundRect">
            <a:avLst>
              <a:gd name="adj" fmla="val 15006"/>
            </a:avLst>
          </a:prstGeom>
          <a:solidFill>
            <a:srgbClr val="21262D"/>
          </a:solidFill>
          <a:ln w="9525">
            <a:solidFill>
              <a:srgbClr val="F0883E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0" name="Text 38"/>
          <p:cNvSpPr/>
          <p:nvPr/>
        </p:nvSpPr>
        <p:spPr>
          <a:xfrm>
            <a:off x="4819650" y="1695152"/>
            <a:ext cx="177105" cy="158651"/>
          </a:xfrm>
          <a:prstGeom prst="roundRect">
            <a:avLst>
              <a:gd name="adj" fmla="val 24015"/>
            </a:avLst>
          </a:prstGeom>
          <a:solidFill>
            <a:srgbClr val="F0883E">
              <a:alpha val="19000"/>
            </a:srgbClr>
          </a:solidFill>
          <a:ln w="9525">
            <a:solidFill>
              <a:srgbClr val="F0883E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1" name="Text 39"/>
          <p:cNvSpPr/>
          <p:nvPr/>
        </p:nvSpPr>
        <p:spPr>
          <a:xfrm>
            <a:off x="4879925" y="1717328"/>
            <a:ext cx="5768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5047506" y="1717328"/>
            <a:ext cx="96654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IDENTIFY_PERSON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4694492" y="1926729"/>
            <a:ext cx="402221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3036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|\ (merge)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4648200" y="2126754"/>
            <a:ext cx="4114800" cy="2123033"/>
          </a:xfrm>
          <a:prstGeom prst="roundRect">
            <a:avLst>
              <a:gd name="adj" fmla="val 2991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5" name="Text 43"/>
          <p:cNvSpPr/>
          <p:nvPr/>
        </p:nvSpPr>
        <p:spPr>
          <a:xfrm>
            <a:off x="4733925" y="2212479"/>
            <a:ext cx="402221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Sequential Path (Steps 8-12)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4733925" y="2406104"/>
            <a:ext cx="3943350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7" name="Text 45"/>
          <p:cNvSpPr/>
          <p:nvPr/>
        </p:nvSpPr>
        <p:spPr>
          <a:xfrm>
            <a:off x="4810125" y="2444204"/>
            <a:ext cx="177105" cy="158651"/>
          </a:xfrm>
          <a:prstGeom prst="roundRect">
            <a:avLst>
              <a:gd name="adj" fmla="val 24015"/>
            </a:avLst>
          </a:prstGeom>
          <a:solidFill>
            <a:srgbClr val="0CDA90">
              <a:alpha val="19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8" name="Text 46"/>
          <p:cNvSpPr/>
          <p:nvPr/>
        </p:nvSpPr>
        <p:spPr>
          <a:xfrm>
            <a:off x="4870400" y="2466380"/>
            <a:ext cx="5768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5037981" y="2466380"/>
            <a:ext cx="1351365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NAVIGATE -&gt; stacked_boxes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4694492" y="2666256"/>
            <a:ext cx="402221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3036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800" dirty="0"/>
          </a:p>
        </p:txBody>
      </p:sp>
      <p:sp>
        <p:nvSpPr>
          <p:cNvPr id="51" name="Text 49"/>
          <p:cNvSpPr/>
          <p:nvPr/>
        </p:nvSpPr>
        <p:spPr>
          <a:xfrm>
            <a:off x="4733925" y="2780556"/>
            <a:ext cx="3943350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2" name="Text 50"/>
          <p:cNvSpPr/>
          <p:nvPr/>
        </p:nvSpPr>
        <p:spPr>
          <a:xfrm>
            <a:off x="4810125" y="2818656"/>
            <a:ext cx="177105" cy="158651"/>
          </a:xfrm>
          <a:prstGeom prst="roundRect">
            <a:avLst>
              <a:gd name="adj" fmla="val 24015"/>
            </a:avLst>
          </a:prstGeom>
          <a:solidFill>
            <a:srgbClr val="0CDA90">
              <a:alpha val="19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3" name="Text 51"/>
          <p:cNvSpPr/>
          <p:nvPr/>
        </p:nvSpPr>
        <p:spPr>
          <a:xfrm>
            <a:off x="4870400" y="2840831"/>
            <a:ext cx="57686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4" name="Text 52"/>
          <p:cNvSpPr/>
          <p:nvPr/>
        </p:nvSpPr>
        <p:spPr>
          <a:xfrm>
            <a:off x="5037981" y="2840831"/>
            <a:ext cx="1207303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NAVIGATE -&gt; spill_source</a:t>
            </a:r>
            <a:endParaRPr lang="en-US" sz="800" dirty="0"/>
          </a:p>
        </p:txBody>
      </p:sp>
      <p:sp>
        <p:nvSpPr>
          <p:cNvPr id="55" name="Text 53"/>
          <p:cNvSpPr/>
          <p:nvPr/>
        </p:nvSpPr>
        <p:spPr>
          <a:xfrm>
            <a:off x="4694492" y="3040707"/>
            <a:ext cx="402221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3036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4733925" y="3155007"/>
            <a:ext cx="3943350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7" name="Text 55"/>
          <p:cNvSpPr/>
          <p:nvPr/>
        </p:nvSpPr>
        <p:spPr>
          <a:xfrm>
            <a:off x="4810125" y="3193107"/>
            <a:ext cx="233511" cy="158651"/>
          </a:xfrm>
          <a:prstGeom prst="roundRect">
            <a:avLst>
              <a:gd name="adj" fmla="val 24015"/>
            </a:avLst>
          </a:prstGeom>
          <a:solidFill>
            <a:srgbClr val="0CDA90">
              <a:alpha val="19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8" name="Text 56"/>
          <p:cNvSpPr/>
          <p:nvPr/>
        </p:nvSpPr>
        <p:spPr>
          <a:xfrm>
            <a:off x="4870400" y="3215283"/>
            <a:ext cx="11522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9" name="Text 57"/>
          <p:cNvSpPr/>
          <p:nvPr/>
        </p:nvSpPr>
        <p:spPr>
          <a:xfrm>
            <a:off x="5094387" y="3215283"/>
            <a:ext cx="126589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SCAN_AREA (spill_source)</a:t>
            </a:r>
            <a:endParaRPr lang="en-US" sz="800" dirty="0"/>
          </a:p>
        </p:txBody>
      </p:sp>
      <p:sp>
        <p:nvSpPr>
          <p:cNvPr id="60" name="Text 58"/>
          <p:cNvSpPr/>
          <p:nvPr/>
        </p:nvSpPr>
        <p:spPr>
          <a:xfrm>
            <a:off x="4694492" y="3415159"/>
            <a:ext cx="402221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3036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800" dirty="0"/>
          </a:p>
        </p:txBody>
      </p:sp>
      <p:sp>
        <p:nvSpPr>
          <p:cNvPr id="61" name="Text 59"/>
          <p:cNvSpPr/>
          <p:nvPr/>
        </p:nvSpPr>
        <p:spPr>
          <a:xfrm>
            <a:off x="4733925" y="3529459"/>
            <a:ext cx="3943350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2" name="Text 60"/>
          <p:cNvSpPr/>
          <p:nvPr/>
        </p:nvSpPr>
        <p:spPr>
          <a:xfrm>
            <a:off x="4810125" y="3567559"/>
            <a:ext cx="225921" cy="158651"/>
          </a:xfrm>
          <a:prstGeom prst="roundRect">
            <a:avLst>
              <a:gd name="adj" fmla="val 24015"/>
            </a:avLst>
          </a:prstGeom>
          <a:solidFill>
            <a:srgbClr val="0CDA90">
              <a:alpha val="19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3" name="Text 61"/>
          <p:cNvSpPr/>
          <p:nvPr/>
        </p:nvSpPr>
        <p:spPr>
          <a:xfrm>
            <a:off x="4870400" y="3589734"/>
            <a:ext cx="10747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4" name="Text 62"/>
          <p:cNvSpPr/>
          <p:nvPr/>
        </p:nvSpPr>
        <p:spPr>
          <a:xfrm>
            <a:off x="5086796" y="3589734"/>
            <a:ext cx="1477819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 "Investigation complete"</a:t>
            </a:r>
            <a:endParaRPr lang="en-US" sz="800" dirty="0"/>
          </a:p>
        </p:txBody>
      </p:sp>
      <p:sp>
        <p:nvSpPr>
          <p:cNvPr id="65" name="Text 63"/>
          <p:cNvSpPr/>
          <p:nvPr/>
        </p:nvSpPr>
        <p:spPr>
          <a:xfrm>
            <a:off x="4694492" y="3789611"/>
            <a:ext cx="4022217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800" dirty="0">
                <a:solidFill>
                  <a:srgbClr val="3036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800" dirty="0"/>
          </a:p>
        </p:txBody>
      </p:sp>
      <p:sp>
        <p:nvSpPr>
          <p:cNvPr id="66" name="Text 64"/>
          <p:cNvSpPr/>
          <p:nvPr/>
        </p:nvSpPr>
        <p:spPr>
          <a:xfrm>
            <a:off x="4733925" y="3903911"/>
            <a:ext cx="3943350" cy="234851"/>
          </a:xfrm>
          <a:prstGeom prst="roundRect">
            <a:avLst>
              <a:gd name="adj" fmla="val 1622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7" name="Text 65"/>
          <p:cNvSpPr/>
          <p:nvPr/>
        </p:nvSpPr>
        <p:spPr>
          <a:xfrm>
            <a:off x="4810125" y="3942011"/>
            <a:ext cx="233511" cy="158651"/>
          </a:xfrm>
          <a:prstGeom prst="roundRect">
            <a:avLst>
              <a:gd name="adj" fmla="val 24015"/>
            </a:avLst>
          </a:prstGeom>
          <a:solidFill>
            <a:srgbClr val="0CDA90">
              <a:alpha val="19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8" name="Text 66"/>
          <p:cNvSpPr/>
          <p:nvPr/>
        </p:nvSpPr>
        <p:spPr>
          <a:xfrm>
            <a:off x="4870400" y="3964186"/>
            <a:ext cx="11522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9" name="Text 67"/>
          <p:cNvSpPr/>
          <p:nvPr/>
        </p:nvSpPr>
        <p:spPr>
          <a:xfrm>
            <a:off x="5094387" y="3964186"/>
            <a:ext cx="960924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ALERT_OPERATOR</a:t>
            </a:r>
            <a:endParaRPr lang="en-US" sz="800" dirty="0"/>
          </a:p>
        </p:txBody>
      </p:sp>
      <p:sp>
        <p:nvSpPr>
          <p:cNvPr id="70" name="Text 68"/>
          <p:cNvSpPr/>
          <p:nvPr/>
        </p:nvSpPr>
        <p:spPr>
          <a:xfrm>
            <a:off x="4648200" y="4249787"/>
            <a:ext cx="4114800" cy="260152"/>
          </a:xfrm>
          <a:prstGeom prst="roundRect">
            <a:avLst>
              <a:gd name="adj" fmla="val 14645"/>
            </a:avLst>
          </a:prstGeom>
          <a:solidFill>
            <a:srgbClr val="3B86FF">
              <a:alpha val="8000"/>
            </a:srgbClr>
          </a:solidFill>
          <a:ln w="9525">
            <a:solidFill>
              <a:srgbClr val="3B86FF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1" name="Text 69"/>
          <p:cNvSpPr/>
          <p:nvPr/>
        </p:nvSpPr>
        <p:spPr>
          <a:xfrm>
            <a:off x="4746575" y="4322713"/>
            <a:ext cx="399641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3B86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ID: INV-2023-001 | Topology: DAG | 12 steps</a:t>
            </a:r>
            <a:endParaRPr lang="en-US" sz="800" dirty="0"/>
          </a:p>
        </p:txBody>
      </p:sp>
      <p:sp>
        <p:nvSpPr>
          <p:cNvPr id="72" name="Text 70"/>
          <p:cNvSpPr/>
          <p:nvPr/>
        </p:nvSpPr>
        <p:spPr>
          <a:xfrm>
            <a:off x="4648200" y="4573339"/>
            <a:ext cx="4114800" cy="260152"/>
          </a:xfrm>
          <a:prstGeom prst="roundRect">
            <a:avLst>
              <a:gd name="adj" fmla="val 14645"/>
            </a:avLst>
          </a:prstGeom>
          <a:solidFill>
            <a:srgbClr val="0CDA90">
              <a:alpha val="6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3" name="Text 71"/>
          <p:cNvSpPr/>
          <p:nvPr/>
        </p:nvSpPr>
        <p:spPr>
          <a:xfrm>
            <a:off x="4746575" y="4646265"/>
            <a:ext cx="399641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8 waits for BOTH step 6 AND step 7 to complete (merge point)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755600"/>
            <a:ext cx="9144000" cy="0"/>
          </a:xfrm>
          <a:prstGeom prst="line">
            <a:avLst/>
          </a:prstGeom>
          <a:noFill/>
          <a:ln w="19050">
            <a:solidFill>
              <a:srgbClr val="F0883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81000" y="203150"/>
            <a:ext cx="8549640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000" dirty="0">
                <a:solidFill>
                  <a:srgbClr val="F088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ROADMAP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81000" y="346025"/>
            <a:ext cx="8549640" cy="3238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Pending Items + Next Steps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81000" y="866626"/>
            <a:ext cx="4102150" cy="1945630"/>
          </a:xfrm>
          <a:prstGeom prst="roundRect">
            <a:avLst>
              <a:gd name="adj" fmla="val 3264"/>
            </a:avLst>
          </a:prstGeom>
          <a:solidFill>
            <a:srgbClr val="161B22">
              <a:alpha val="50000"/>
            </a:srgbClr>
          </a:solidFill>
          <a:ln w="9525">
            <a:solidFill>
              <a:srgbClr val="30363D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479375" y="965002"/>
            <a:ext cx="398350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F8514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Pending Integration Testing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79375" y="1158627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488900" y="1158627"/>
            <a:ext cx="0" cy="285750"/>
          </a:xfrm>
          <a:prstGeom prst="line">
            <a:avLst/>
          </a:prstGeom>
          <a:noFill/>
          <a:ln w="19050">
            <a:solidFill>
              <a:srgbClr val="F8514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74625" y="1196727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Orchestrator to Navigation testing</a:t>
            </a:r>
            <a:endParaRPr lang="en-US" sz="800" dirty="0"/>
          </a:p>
        </p:txBody>
      </p:sp>
      <p:sp>
        <p:nvSpPr>
          <p:cNvPr id="10" name="Text 8"/>
          <p:cNvSpPr/>
          <p:nvPr/>
        </p:nvSpPr>
        <p:spPr>
          <a:xfrm>
            <a:off x="574625" y="1311027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End-to-end NAVIGATE action via Edge Proxy to Nav2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479375" y="1469678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488900" y="1469678"/>
            <a:ext cx="0" cy="285750"/>
          </a:xfrm>
          <a:prstGeom prst="line">
            <a:avLst/>
          </a:prstGeom>
          <a:noFill/>
          <a:ln w="19050">
            <a:solidFill>
              <a:srgbClr val="F85149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74625" y="1507778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VLM integration with Orchestrator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574625" y="1622078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SCAN_AREA + VERIFY_OBJECT live VLM round-trip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479375" y="1780729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488900" y="1780729"/>
            <a:ext cx="0" cy="285750"/>
          </a:xfrm>
          <a:prstGeom prst="line">
            <a:avLst/>
          </a:prstGeom>
          <a:noFill/>
          <a:ln w="19050">
            <a:solidFill>
              <a:srgbClr val="F8514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74625" y="1818829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STT integration to Dashboard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574625" y="1933129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Push-to-talk mic -&gt; Kognigate STT -&gt; transcript display</a:t>
            </a:r>
            <a:endParaRPr lang="en-US" sz="700" dirty="0"/>
          </a:p>
        </p:txBody>
      </p:sp>
      <p:sp>
        <p:nvSpPr>
          <p:cNvPr id="19" name="Text 17"/>
          <p:cNvSpPr/>
          <p:nvPr/>
        </p:nvSpPr>
        <p:spPr>
          <a:xfrm>
            <a:off x="479375" y="2091779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Shape 18"/>
          <p:cNvSpPr/>
          <p:nvPr/>
        </p:nvSpPr>
        <p:spPr>
          <a:xfrm>
            <a:off x="488900" y="2091779"/>
            <a:ext cx="0" cy="285750"/>
          </a:xfrm>
          <a:prstGeom prst="line">
            <a:avLst/>
          </a:prstGeom>
          <a:noFill/>
          <a:ln w="19050">
            <a:solidFill>
              <a:srgbClr val="F85149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74625" y="2129879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STT output to Orchestrator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574625" y="2244179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Transcript stream -&gt; user_intent -&gt; state machine event</a:t>
            </a:r>
            <a:endParaRPr lang="en-US" sz="700" dirty="0"/>
          </a:p>
        </p:txBody>
      </p:sp>
      <p:sp>
        <p:nvSpPr>
          <p:cNvPr id="23" name="Text 21"/>
          <p:cNvSpPr/>
          <p:nvPr/>
        </p:nvSpPr>
        <p:spPr>
          <a:xfrm>
            <a:off x="479375" y="2402830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4" name="Shape 22"/>
          <p:cNvSpPr/>
          <p:nvPr/>
        </p:nvSpPr>
        <p:spPr>
          <a:xfrm>
            <a:off x="488900" y="2402830"/>
            <a:ext cx="0" cy="285750"/>
          </a:xfrm>
          <a:prstGeom prst="line">
            <a:avLst/>
          </a:prstGeom>
          <a:noFill/>
          <a:ln w="19050">
            <a:solidFill>
              <a:srgbClr val="F85149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4625" y="2440930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Orchestrator TTS output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574625" y="2555230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SPEAK action -&gt; TTS server -&gt; WAV broadcast to dashboard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4660850" y="866626"/>
            <a:ext cx="4102150" cy="2567732"/>
          </a:xfrm>
          <a:prstGeom prst="roundRect">
            <a:avLst>
              <a:gd name="adj" fmla="val 2473"/>
            </a:avLst>
          </a:prstGeom>
          <a:solidFill>
            <a:srgbClr val="0CDA90">
              <a:alpha val="6000"/>
            </a:srgbClr>
          </a:solidFill>
          <a:ln w="9525">
            <a:solidFill>
              <a:srgbClr val="0CDA90"/>
            </a:solidFill>
          </a:ln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8" name="Text 26"/>
          <p:cNvSpPr/>
          <p:nvPr/>
        </p:nvSpPr>
        <p:spPr>
          <a:xfrm>
            <a:off x="4759226" y="965002"/>
            <a:ext cx="3983507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000" b="1" dirty="0">
                <a:solidFill>
                  <a:srgbClr val="0CDA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Recently Completed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759226" y="1158627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0" name="Shape 28"/>
          <p:cNvSpPr/>
          <p:nvPr/>
        </p:nvSpPr>
        <p:spPr>
          <a:xfrm>
            <a:off x="4768751" y="1158627"/>
            <a:ext cx="0" cy="28575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54476" y="1196727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Dynamic replan trigger path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4854476" y="1311027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SCAN_AREA -&gt; cancel -&gt; refine -&gt; re-execute (4 tests)</a:t>
            </a:r>
            <a:endParaRPr lang="en-US" sz="700" dirty="0"/>
          </a:p>
        </p:txBody>
      </p:sp>
      <p:sp>
        <p:nvSpPr>
          <p:cNvPr id="33" name="Text 31"/>
          <p:cNvSpPr/>
          <p:nvPr/>
        </p:nvSpPr>
        <p:spPr>
          <a:xfrm>
            <a:off x="4759226" y="1469678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4" name="Shape 32"/>
          <p:cNvSpPr/>
          <p:nvPr/>
        </p:nvSpPr>
        <p:spPr>
          <a:xfrm>
            <a:off x="4768751" y="1469678"/>
            <a:ext cx="0" cy="28575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854476" y="1507778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VERIFY_OBJECT implemented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4854476" y="1622078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Frame -&gt; VLM modelapi -&gt; analysis</a:t>
            </a:r>
            <a:endParaRPr lang="en-US" sz="700" dirty="0"/>
          </a:p>
        </p:txBody>
      </p:sp>
      <p:sp>
        <p:nvSpPr>
          <p:cNvPr id="37" name="Text 35"/>
          <p:cNvSpPr/>
          <p:nvPr/>
        </p:nvSpPr>
        <p:spPr>
          <a:xfrm>
            <a:off x="4759226" y="1780729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8" name="Shape 36"/>
          <p:cNvSpPr/>
          <p:nvPr/>
        </p:nvSpPr>
        <p:spPr>
          <a:xfrm>
            <a:off x="4768751" y="1780729"/>
            <a:ext cx="0" cy="28575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54476" y="1818829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Speech STT + TTS loop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4854476" y="1933129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bidirectional voice with waveform viz</a:t>
            </a:r>
            <a:endParaRPr lang="en-US" sz="700" dirty="0"/>
          </a:p>
        </p:txBody>
      </p:sp>
      <p:sp>
        <p:nvSpPr>
          <p:cNvPr id="41" name="Text 39"/>
          <p:cNvSpPr/>
          <p:nvPr/>
        </p:nvSpPr>
        <p:spPr>
          <a:xfrm>
            <a:off x="4759226" y="2091779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2" name="Shape 40"/>
          <p:cNvSpPr/>
          <p:nvPr/>
        </p:nvSpPr>
        <p:spPr>
          <a:xfrm>
            <a:off x="4768751" y="2091779"/>
            <a:ext cx="0" cy="28575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854476" y="2129879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 on the Move + Dashboard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4854476" y="2244179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FPS FR pipeline with real-time bbox overlay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4759226" y="2402830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6" name="Shape 44"/>
          <p:cNvSpPr/>
          <p:nvPr/>
        </p:nvSpPr>
        <p:spPr>
          <a:xfrm>
            <a:off x="4768751" y="2402830"/>
            <a:ext cx="0" cy="28575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854476" y="2440930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VLM scene analysis pipeline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4854476" y="2555230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SCAN_AREA -&gt; frame -&gt; VLM -&gt; analysis + replan</a:t>
            </a:r>
            <a:endParaRPr lang="en-US" sz="700" dirty="0"/>
          </a:p>
        </p:txBody>
      </p:sp>
      <p:sp>
        <p:nvSpPr>
          <p:cNvPr id="49" name="Text 47"/>
          <p:cNvSpPr/>
          <p:nvPr/>
        </p:nvSpPr>
        <p:spPr>
          <a:xfrm>
            <a:off x="4759226" y="2713881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0" name="Shape 48"/>
          <p:cNvSpPr/>
          <p:nvPr/>
        </p:nvSpPr>
        <p:spPr>
          <a:xfrm>
            <a:off x="4768751" y="2713881"/>
            <a:ext cx="0" cy="28575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854476" y="2751981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Orchestrator core (14 test files)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4854476" y="2866281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Planner, executor, state machine, all services</a:t>
            </a:r>
            <a:endParaRPr lang="en-US" sz="700" dirty="0"/>
          </a:p>
        </p:txBody>
      </p:sp>
      <p:sp>
        <p:nvSpPr>
          <p:cNvPr id="53" name="Text 51"/>
          <p:cNvSpPr/>
          <p:nvPr/>
        </p:nvSpPr>
        <p:spPr>
          <a:xfrm>
            <a:off x="4759226" y="3024932"/>
            <a:ext cx="3905399" cy="285750"/>
          </a:xfrm>
          <a:prstGeom prst="roundRect">
            <a:avLst>
              <a:gd name="adj" fmla="val 13333"/>
            </a:avLst>
          </a:prstGeom>
          <a:solidFill>
            <a:srgbClr val="21262D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4" name="Shape 52"/>
          <p:cNvSpPr/>
          <p:nvPr/>
        </p:nvSpPr>
        <p:spPr>
          <a:xfrm>
            <a:off x="4768751" y="3024932"/>
            <a:ext cx="0" cy="285750"/>
          </a:xfrm>
          <a:prstGeom prst="line">
            <a:avLst/>
          </a:prstGeom>
          <a:noFill/>
          <a:ln w="19050">
            <a:solidFill>
              <a:srgbClr val="0CDA90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4854476" y="3063032"/>
            <a:ext cx="3808628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800" dirty="0">
                <a:solidFill>
                  <a:srgbClr val="E6ED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DAG showcase: initial + replan</a:t>
            </a: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4854476" y="3177332"/>
            <a:ext cx="3808628" cy="952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00" dirty="0">
                <a:solidFill>
                  <a:srgbClr val="8B94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Triage plan with VERIFY_OBJECT branch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HRI Milipol 2026 - Progress Update</dc:title>
  <dc:subject>PptxGenJS Presentation</dc:subject>
  <dc:creator>Klass Engineering</dc:creator>
  <cp:lastModifiedBy>Klass Engineering</cp:lastModifiedBy>
  <cp:revision>1</cp:revision>
  <dcterms:created xsi:type="dcterms:W3CDTF">2026-03-03T08:42:36Z</dcterms:created>
  <dcterms:modified xsi:type="dcterms:W3CDTF">2026-03-03T08:42:36Z</dcterms:modified>
</cp:coreProperties>
</file>